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9" r:id="rId2"/>
    <p:sldId id="408" r:id="rId3"/>
    <p:sldId id="260" r:id="rId4"/>
    <p:sldId id="831" r:id="rId5"/>
    <p:sldId id="767" r:id="rId6"/>
    <p:sldId id="659" r:id="rId7"/>
    <p:sldId id="567" r:id="rId8"/>
    <p:sldId id="667" r:id="rId9"/>
    <p:sldId id="832" r:id="rId10"/>
    <p:sldId id="834" r:id="rId11"/>
    <p:sldId id="836" r:id="rId12"/>
    <p:sldId id="835" r:id="rId13"/>
    <p:sldId id="837" r:id="rId14"/>
    <p:sldId id="691" r:id="rId15"/>
    <p:sldId id="693" r:id="rId16"/>
    <p:sldId id="703" r:id="rId17"/>
    <p:sldId id="698" r:id="rId18"/>
    <p:sldId id="702" r:id="rId19"/>
    <p:sldId id="697" r:id="rId20"/>
    <p:sldId id="507" r:id="rId21"/>
    <p:sldId id="700" r:id="rId22"/>
    <p:sldId id="701" r:id="rId23"/>
    <p:sldId id="672" r:id="rId24"/>
    <p:sldId id="668" r:id="rId25"/>
    <p:sldId id="356" r:id="rId26"/>
    <p:sldId id="643" r:id="rId27"/>
    <p:sldId id="644" r:id="rId28"/>
    <p:sldId id="431" r:id="rId29"/>
    <p:sldId id="377" r:id="rId30"/>
    <p:sldId id="378" r:id="rId31"/>
    <p:sldId id="434" r:id="rId32"/>
  </p:sldIdLst>
  <p:sldSz cx="9144000" cy="6858000" type="screen4x3"/>
  <p:notesSz cx="7315200" cy="9601200"/>
  <p:custDataLst>
    <p:tags r:id="rId35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>
          <p15:clr>
            <a:srgbClr val="A4A3A4"/>
          </p15:clr>
        </p15:guide>
        <p15:guide id="2" pos="2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26428" initials="LP" lastIdx="17" clrIdx="0"/>
  <p:cmAuthor id="1" name="Peter Karp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86F9"/>
    <a:srgbClr val="9AD8FF"/>
    <a:srgbClr val="91A09D"/>
    <a:srgbClr val="76908C"/>
    <a:srgbClr val="000000"/>
    <a:srgbClr val="4E4E4E"/>
    <a:srgbClr val="0A4191"/>
    <a:srgbClr val="184A91"/>
    <a:srgbClr val="1B509D"/>
    <a:srgbClr val="3253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15" autoAdjust="0"/>
    <p:restoredTop sz="87347" autoAdjust="0"/>
  </p:normalViewPr>
  <p:slideViewPr>
    <p:cSldViewPr snapToGrid="0" showGuides="1">
      <p:cViewPr varScale="1">
        <p:scale>
          <a:sx n="107" d="100"/>
          <a:sy n="107" d="100"/>
        </p:scale>
        <p:origin x="2648" y="160"/>
      </p:cViewPr>
      <p:guideLst>
        <p:guide orient="horz" pos="1207"/>
        <p:guide pos="277"/>
      </p:guideLst>
    </p:cSldViewPr>
  </p:slideViewPr>
  <p:outlineViewPr>
    <p:cViewPr>
      <p:scale>
        <a:sx n="33" d="100"/>
        <a:sy n="33" d="100"/>
      </p:scale>
      <p:origin x="0" y="16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48"/>
    </p:cViewPr>
  </p:sorterViewPr>
  <p:notesViewPr>
    <p:cSldViewPr snapToGrid="0" snapToObjects="1">
      <p:cViewPr varScale="1">
        <p:scale>
          <a:sx n="82" d="100"/>
          <a:sy n="82" d="100"/>
        </p:scale>
        <p:origin x="-2936" y="-11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1D716-24D4-5E4E-A8C1-F953489EDBB1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5B831-52CE-EF42-8EE7-75F6221E43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9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EDD8B026-26FF-7545-AB19-912D0D0B60BD}" type="datetimeFigureOut">
              <a:rPr lang="en-US"/>
              <a:pPr/>
              <a:t>11/5/21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0FE6934C-9CFB-7B48-A6D0-7C600C119A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17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85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point on a vertical line is a reading for one gene.</a:t>
            </a:r>
          </a:p>
          <a:p>
            <a:r>
              <a:rPr lang="en-US" dirty="0"/>
              <a:t>Set of metabolites on one vertical line are all genes </a:t>
            </a:r>
            <a:r>
              <a:rPr lang="en-US" baseline="0" dirty="0"/>
              <a:t>in that subsystem for which data is available</a:t>
            </a:r>
            <a:r>
              <a:rPr lang="en-US" dirty="0"/>
              <a:t>.</a:t>
            </a:r>
          </a:p>
          <a:p>
            <a:r>
              <a:rPr lang="en-US" dirty="0"/>
              <a:t>Large point is the average.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07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96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863CB184-A52B-C548-B1A8-46F1A68CD4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C96AF33E-C6ED-914D-BDEF-FFD8DDF7E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54088" y="4557713"/>
            <a:ext cx="5384800" cy="431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6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9AFF26-1745-EB48-9008-39884FCCDA71}" type="slidenum">
              <a:rPr lang="en-US"/>
              <a:pPr/>
              <a:t>4</a:t>
            </a:fld>
            <a:endParaRPr lang="en-US"/>
          </a:p>
        </p:txBody>
      </p:sp>
      <p:sp>
        <p:nvSpPr>
          <p:cNvPr id="162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01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3A027E-8943-3440-A756-6CB227994456}" type="slidenum">
              <a:rPr lang="en-US"/>
              <a:pPr/>
              <a:t>6</a:t>
            </a:fld>
            <a:endParaRPr lang="en-US"/>
          </a:p>
        </p:txBody>
      </p:sp>
      <p:sp>
        <p:nvSpPr>
          <p:cNvPr id="1127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127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47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03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724FF6-855B-C44A-B1D8-FA9BA63628EC}" type="slidenum">
              <a:rPr lang="en-US"/>
              <a:pPr/>
              <a:t>14</a:t>
            </a:fld>
            <a:endParaRPr lang="en-US"/>
          </a:p>
        </p:txBody>
      </p:sp>
      <p:sp>
        <p:nvSpPr>
          <p:cNvPr id="1728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8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57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87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4A7477-12A0-D04B-9157-FB26EC6FF659}" type="slidenum">
              <a:rPr lang="en-US"/>
              <a:pPr/>
              <a:t>25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390782"/>
            <a:ext cx="4397070" cy="151416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412749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8" y="1"/>
            <a:ext cx="3109911" cy="412749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387850" cy="409575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110501"/>
            <a:ext cx="2482102" cy="6700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414865"/>
            <a:ext cx="3513666" cy="154562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501262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872709"/>
            <a:ext cx="7772400" cy="717435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362230"/>
            <a:ext cx="8229600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8471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509030" y="1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6034090" y="1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38706"/>
      </p:ext>
    </p:extLst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436688"/>
            <a:ext cx="8229600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3" y="6553201"/>
            <a:ext cx="795337" cy="3048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6547796"/>
            <a:ext cx="2143990" cy="356808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7" r:id="rId2"/>
    <p:sldLayoutId id="2147483673" r:id="rId3"/>
    <p:sldLayoutId id="2147483668" r:id="rId4"/>
    <p:sldLayoutId id="2147483669" r:id="rId5"/>
    <p:sldLayoutId id="2147483670" r:id="rId6"/>
    <p:sldLayoutId id="2147483671" r:id="rId7"/>
    <p:sldLayoutId id="2147483676" r:id="rId8"/>
  </p:sldLayoutIdLst>
  <p:txStyles>
    <p:titleStyle>
      <a:lvl1pPr algn="l" defTabSz="457200" rtl="0" fontAlgn="base">
        <a:lnSpc>
          <a:spcPct val="80000"/>
        </a:lnSpc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9pPr>
    </p:titleStyle>
    <p:bodyStyle>
      <a:lvl1pPr marL="230188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460375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20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627063" indent="-1666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798513" indent="-171450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6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971550" indent="-17303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4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ocyc.org/biocyc-pgdb-list.s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 txBox="1">
            <a:spLocks/>
          </p:cNvSpPr>
          <p:nvPr/>
        </p:nvSpPr>
        <p:spPr>
          <a:xfrm>
            <a:off x="166562" y="2626578"/>
            <a:ext cx="8817382" cy="12180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3600" b="1" dirty="0"/>
              <a:t>Overview of the </a:t>
            </a:r>
            <a:r>
              <a:rPr lang="en-US" sz="3600" b="1" dirty="0" err="1"/>
              <a:t>BioCyc.org</a:t>
            </a:r>
            <a:r>
              <a:rPr lang="en-US" sz="3600" b="1" dirty="0"/>
              <a:t> Microbial Genomes Web Portal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42902" y="3718739"/>
            <a:ext cx="8801098" cy="218422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lnSpc>
                <a:spcPts val="2400"/>
              </a:lnSpc>
            </a:pPr>
            <a:r>
              <a:rPr lang="en-US" sz="2800" dirty="0"/>
              <a:t>Peter D. Karp										</a:t>
            </a:r>
            <a:r>
              <a:rPr lang="en-US" sz="2800" dirty="0" err="1"/>
              <a:t>ecocyc.org</a:t>
            </a:r>
            <a:endParaRPr lang="en-US" sz="2800" dirty="0"/>
          </a:p>
          <a:p>
            <a:pPr>
              <a:lnSpc>
                <a:spcPts val="2400"/>
              </a:lnSpc>
            </a:pPr>
            <a:r>
              <a:rPr lang="en-US" sz="2800" dirty="0"/>
              <a:t>SRI International									</a:t>
            </a:r>
            <a:r>
              <a:rPr lang="en-US" sz="2800" dirty="0" err="1"/>
              <a:t>biocyc.org</a:t>
            </a:r>
            <a:endParaRPr lang="en-US" sz="2800" dirty="0"/>
          </a:p>
          <a:p>
            <a:pPr>
              <a:lnSpc>
                <a:spcPts val="2400"/>
              </a:lnSpc>
            </a:pPr>
            <a:r>
              <a:rPr lang="en-US" sz="2800" dirty="0"/>
              <a:t>														</a:t>
            </a:r>
            <a:r>
              <a:rPr lang="en-US" sz="2800" dirty="0" err="1"/>
              <a:t>metacyc.org</a:t>
            </a:r>
            <a:endParaRPr lang="en-US" sz="2800" dirty="0"/>
          </a:p>
          <a:p>
            <a:pPr>
              <a:lnSpc>
                <a:spcPts val="2400"/>
              </a:lnSpc>
              <a:spcBef>
                <a:spcPct val="0"/>
              </a:spcBef>
            </a:pPr>
            <a:endParaRPr lang="en-US" sz="2800" dirty="0"/>
          </a:p>
          <a:p>
            <a:pPr>
              <a:lnSpc>
                <a:spcPts val="2400"/>
              </a:lnSpc>
              <a:spcBef>
                <a:spcPct val="0"/>
              </a:spcBef>
            </a:pPr>
            <a:endParaRPr lang="en-US" sz="2800" dirty="0"/>
          </a:p>
          <a:p>
            <a:pPr marL="230188" lvl="0" indent="-230188">
              <a:spcBef>
                <a:spcPct val="20000"/>
              </a:spcBef>
              <a:buClr>
                <a:schemeClr val="accent1"/>
              </a:buClr>
              <a:defRPr/>
            </a:pPr>
            <a:endParaRPr lang="en-US" sz="2800" dirty="0"/>
          </a:p>
          <a:p>
            <a:pPr marL="230188" lvl="0" indent="-230188">
              <a:spcBef>
                <a:spcPct val="20000"/>
              </a:spcBef>
              <a:buClr>
                <a:schemeClr val="accent1"/>
              </a:buClr>
              <a:defRPr/>
            </a:pP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7A8FA1-DA3E-F742-B39F-FF30FDC97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7" y="5902960"/>
            <a:ext cx="2914648" cy="68501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A1C614-6F60-2E4B-B35E-778429554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BioCyc</a:t>
            </a:r>
            <a:r>
              <a:rPr lang="en-US" dirty="0"/>
              <a:t> and Pathway Tools Capabilities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1EA1DC-FF63-1447-BEBF-5E5AD93B7F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2628" y="1393479"/>
            <a:ext cx="4069301" cy="3393209"/>
          </a:xfrm>
        </p:spPr>
        <p:txBody>
          <a:bodyPr>
            <a:noAutofit/>
          </a:bodyPr>
          <a:lstStyle/>
          <a:p>
            <a:r>
              <a:rPr lang="en-US" sz="1600" b="1" dirty="0"/>
              <a:t>Genome Informatics</a:t>
            </a:r>
          </a:p>
          <a:p>
            <a:pPr lvl="1"/>
            <a:r>
              <a:rPr lang="en-US" sz="1200" dirty="0"/>
              <a:t>Gene/protein/RNA searches, gene information page</a:t>
            </a:r>
          </a:p>
          <a:p>
            <a:pPr lvl="1"/>
            <a:r>
              <a:rPr lang="en-US" sz="1200" dirty="0"/>
              <a:t>Genome browser</a:t>
            </a:r>
          </a:p>
          <a:p>
            <a:pPr lvl="1"/>
            <a:r>
              <a:rPr lang="en-US" sz="1200" dirty="0"/>
              <a:t>BLAST search</a:t>
            </a:r>
          </a:p>
          <a:p>
            <a:pPr lvl="1"/>
            <a:r>
              <a:rPr lang="en-US" sz="1200" dirty="0"/>
              <a:t>Sequence pattern search</a:t>
            </a:r>
          </a:p>
          <a:p>
            <a:pPr lvl="1"/>
            <a:r>
              <a:rPr lang="en-US" sz="1200" dirty="0"/>
              <a:t>Multiple sequence alignment</a:t>
            </a:r>
          </a:p>
          <a:p>
            <a:pPr lvl="1"/>
            <a:r>
              <a:rPr lang="en-US" sz="1200" dirty="0"/>
              <a:t>Sequence retrieval</a:t>
            </a:r>
          </a:p>
          <a:p>
            <a:r>
              <a:rPr lang="en-US" sz="1600" b="1" dirty="0"/>
              <a:t>Pathway Informatics</a:t>
            </a:r>
          </a:p>
          <a:p>
            <a:pPr lvl="1"/>
            <a:r>
              <a:rPr lang="en-US" sz="1200" dirty="0"/>
              <a:t>Reaction/metabolite/pathway searches and info pages</a:t>
            </a:r>
          </a:p>
          <a:p>
            <a:pPr lvl="1"/>
            <a:r>
              <a:rPr lang="en-US" sz="1200" dirty="0"/>
              <a:t>Infer metabolic network from genome</a:t>
            </a:r>
          </a:p>
          <a:p>
            <a:pPr lvl="1"/>
            <a:r>
              <a:rPr lang="en-US" sz="1200" dirty="0"/>
              <a:t>Zoomable metabolic network diagrams</a:t>
            </a:r>
          </a:p>
          <a:p>
            <a:pPr lvl="1"/>
            <a:r>
              <a:rPr lang="en-US" sz="1200" dirty="0"/>
              <a:t>Metabolic network explorer</a:t>
            </a:r>
          </a:p>
          <a:p>
            <a:pPr lvl="1"/>
            <a:r>
              <a:rPr lang="en-US" sz="1200" dirty="0"/>
              <a:t>Metabolic route search for single organisms and communities</a:t>
            </a:r>
          </a:p>
          <a:p>
            <a:pPr lvl="1"/>
            <a:r>
              <a:rPr lang="en-US" sz="1200" dirty="0"/>
              <a:t>Pathway-based inference of nutrient requirements</a:t>
            </a:r>
          </a:p>
          <a:p>
            <a:pPr lvl="1"/>
            <a:r>
              <a:rPr lang="en-US" sz="1200" dirty="0"/>
              <a:t>Metabolic modeling using flux-balance analysis</a:t>
            </a:r>
          </a:p>
          <a:p>
            <a:pPr lvl="2"/>
            <a:r>
              <a:rPr lang="en-US" sz="1050" dirty="0"/>
              <a:t>FBA, </a:t>
            </a:r>
            <a:r>
              <a:rPr lang="en-US" sz="1050" dirty="0" err="1"/>
              <a:t>dFBA</a:t>
            </a:r>
            <a:r>
              <a:rPr lang="en-US" sz="1050" dirty="0"/>
              <a:t>, FVA, gap filling, blocked metabolites</a:t>
            </a:r>
          </a:p>
          <a:p>
            <a:r>
              <a:rPr lang="en-US" sz="1600" b="1" dirty="0"/>
              <a:t>Regulatory Informatics</a:t>
            </a:r>
          </a:p>
          <a:p>
            <a:pPr lvl="1"/>
            <a:r>
              <a:rPr lang="en-US" sz="1200" dirty="0"/>
              <a:t>Capture/visualize promoters, transcription factor binding sites</a:t>
            </a:r>
          </a:p>
          <a:p>
            <a:pPr lvl="1"/>
            <a:r>
              <a:rPr lang="en-US" sz="1200" dirty="0"/>
              <a:t>Visualize regulon of transcription factor</a:t>
            </a:r>
          </a:p>
          <a:p>
            <a:pPr lvl="1"/>
            <a:r>
              <a:rPr lang="en-US" sz="1200" dirty="0"/>
              <a:t>Regulatory network viewer </a:t>
            </a:r>
          </a:p>
          <a:p>
            <a:pPr lvl="1"/>
            <a:r>
              <a:rPr lang="en-US" sz="1200" dirty="0"/>
              <a:t>Operon inference		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BAAFB9-806F-3347-86EF-265BD3E3C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91929" y="1393479"/>
            <a:ext cx="4693882" cy="3770178"/>
          </a:xfrm>
        </p:spPr>
        <p:txBody>
          <a:bodyPr>
            <a:noAutofit/>
          </a:bodyPr>
          <a:lstStyle/>
          <a:p>
            <a:r>
              <a:rPr lang="en-US" sz="1600" b="1" dirty="0"/>
              <a:t>Microbiome Informatics</a:t>
            </a:r>
          </a:p>
          <a:p>
            <a:pPr lvl="1"/>
            <a:r>
              <a:rPr lang="en-US" sz="1100" dirty="0"/>
              <a:t>Calculate pathway abundances across metagenome samples</a:t>
            </a:r>
          </a:p>
          <a:p>
            <a:pPr lvl="1"/>
            <a:r>
              <a:rPr lang="en-US" sz="1100" dirty="0"/>
              <a:t>Create PGDBs for an organism community</a:t>
            </a:r>
          </a:p>
          <a:p>
            <a:pPr lvl="1"/>
            <a:r>
              <a:rPr lang="en-US" sz="1100" dirty="0"/>
              <a:t>Analysis of meta-omics data</a:t>
            </a:r>
          </a:p>
          <a:p>
            <a:r>
              <a:rPr lang="en-US" sz="1600" b="1" dirty="0"/>
              <a:t>Comparative Analysis</a:t>
            </a:r>
          </a:p>
          <a:p>
            <a:pPr lvl="1"/>
            <a:r>
              <a:rPr lang="en-US" sz="1200" dirty="0"/>
              <a:t>Search across PGDBs for genes, proteins, pathways, metabolites</a:t>
            </a:r>
          </a:p>
          <a:p>
            <a:pPr lvl="1"/>
            <a:r>
              <a:rPr lang="en-US" sz="1200" dirty="0"/>
              <a:t>Comparative genome browser</a:t>
            </a:r>
          </a:p>
          <a:p>
            <a:pPr lvl="1"/>
            <a:r>
              <a:rPr lang="en-US" sz="1200" dirty="0"/>
              <a:t>Compare pathway, reaction, and metabolite complements</a:t>
            </a:r>
          </a:p>
          <a:p>
            <a:r>
              <a:rPr lang="en-US" sz="1600" b="1" dirty="0"/>
              <a:t>Transcriptomics and Metabolomics Data Analysis</a:t>
            </a:r>
          </a:p>
          <a:p>
            <a:pPr lvl="1"/>
            <a:r>
              <a:rPr lang="en-US" sz="1200" dirty="0"/>
              <a:t>Enrichment analysis</a:t>
            </a:r>
          </a:p>
          <a:p>
            <a:pPr lvl="1"/>
            <a:r>
              <a:rPr lang="en-US" sz="1200" dirty="0"/>
              <a:t>Paint transcriptomics data onto pathways, zoomable metabolic network</a:t>
            </a:r>
          </a:p>
          <a:p>
            <a:pPr lvl="1"/>
            <a:r>
              <a:rPr lang="en-US" sz="1200" dirty="0"/>
              <a:t>Omics Dashboard</a:t>
            </a:r>
          </a:p>
          <a:p>
            <a:pPr lvl="1"/>
            <a:r>
              <a:rPr lang="en-US" sz="1200" dirty="0"/>
              <a:t>Sort pathways by pathway activation score</a:t>
            </a:r>
          </a:p>
          <a:p>
            <a:pPr lvl="1"/>
            <a:r>
              <a:rPr lang="en-US" sz="1200" dirty="0"/>
              <a:t>Pathway covering analysis</a:t>
            </a:r>
          </a:p>
          <a:p>
            <a:r>
              <a:rPr lang="en-US" sz="1600" b="1" dirty="0"/>
              <a:t>Advanced Data Manipulation</a:t>
            </a:r>
          </a:p>
          <a:p>
            <a:pPr lvl="1"/>
            <a:r>
              <a:rPr lang="en-US" sz="1200" dirty="0" err="1"/>
              <a:t>SmartTables</a:t>
            </a:r>
            <a:endParaRPr lang="en-US" sz="1200" dirty="0"/>
          </a:p>
          <a:p>
            <a:pPr lvl="1"/>
            <a:r>
              <a:rPr lang="en-US" sz="1200" dirty="0"/>
              <a:t>Advanced Query Interface</a:t>
            </a:r>
          </a:p>
          <a:p>
            <a:pPr lvl="1"/>
            <a:r>
              <a:rPr lang="en-US" sz="1200" dirty="0"/>
              <a:t>Interactive editing tools</a:t>
            </a:r>
          </a:p>
          <a:p>
            <a:pPr lvl="1"/>
            <a:r>
              <a:rPr lang="en-US" sz="1200" dirty="0"/>
              <a:t>APIs: Python, Perl, Java, Lisp, R, web services</a:t>
            </a:r>
          </a:p>
          <a:p>
            <a:pPr lvl="1"/>
            <a:r>
              <a:rPr lang="en-US" sz="1200" dirty="0"/>
              <a:t>Import/Export: SBML, GenBank, GFF3, </a:t>
            </a:r>
            <a:r>
              <a:rPr lang="en-US" sz="1200" dirty="0" err="1"/>
              <a:t>BioPAX</a:t>
            </a:r>
            <a:r>
              <a:rPr lang="en-US" sz="1200" dirty="0"/>
              <a:t>, tab-delimited files</a:t>
            </a:r>
          </a:p>
          <a:p>
            <a:endParaRPr lang="en-US" sz="12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81872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92FF9-87BA-DF4C-9A88-AEFBB829F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Tutorial Series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7B19D-CB0C-7C47-B329-45C8736F6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629" y="1600200"/>
            <a:ext cx="4655127" cy="4525963"/>
          </a:xfrm>
        </p:spPr>
        <p:txBody>
          <a:bodyPr/>
          <a:lstStyle/>
          <a:p>
            <a:r>
              <a:rPr lang="en-US" dirty="0"/>
              <a:t>Today</a:t>
            </a:r>
          </a:p>
          <a:p>
            <a:pPr lvl="1"/>
            <a:r>
              <a:rPr lang="en-US" dirty="0"/>
              <a:t>Database selection and search operations</a:t>
            </a:r>
          </a:p>
          <a:p>
            <a:pPr lvl="1"/>
            <a:r>
              <a:rPr lang="en-US" dirty="0"/>
              <a:t>Gene, metabolite, reaction, pathway pages</a:t>
            </a:r>
          </a:p>
          <a:p>
            <a:pPr lvl="1"/>
            <a:r>
              <a:rPr lang="en-US" dirty="0"/>
              <a:t>BLAST search, sequence pattern search, extracting sequences</a:t>
            </a:r>
          </a:p>
          <a:p>
            <a:pPr lvl="1"/>
            <a:r>
              <a:rPr lang="en-US" dirty="0"/>
              <a:t>Regulation in </a:t>
            </a:r>
            <a:r>
              <a:rPr lang="en-US" dirty="0" err="1"/>
              <a:t>BioCyc</a:t>
            </a:r>
            <a:endParaRPr lang="en-US" dirty="0"/>
          </a:p>
          <a:p>
            <a:pPr lvl="1"/>
            <a:r>
              <a:rPr lang="en-US" dirty="0"/>
              <a:t>Update notifications</a:t>
            </a:r>
          </a:p>
          <a:p>
            <a:endParaRPr lang="en-US" dirty="0"/>
          </a:p>
          <a:p>
            <a:r>
              <a:rPr lang="en-US" dirty="0"/>
              <a:t>November 10</a:t>
            </a:r>
          </a:p>
          <a:p>
            <a:pPr lvl="1"/>
            <a:r>
              <a:rPr lang="en-US" dirty="0"/>
              <a:t>Genome browser</a:t>
            </a:r>
          </a:p>
          <a:p>
            <a:pPr lvl="1"/>
            <a:r>
              <a:rPr lang="en-US" dirty="0" err="1"/>
              <a:t>SmartTables</a:t>
            </a:r>
            <a:endParaRPr lang="en-US" dirty="0"/>
          </a:p>
          <a:p>
            <a:pPr lvl="1"/>
            <a:r>
              <a:rPr lang="en-US" dirty="0"/>
              <a:t>Comparative operations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76F1CC-C414-7B45-BACE-1CE630962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4331" y="1604356"/>
            <a:ext cx="4038600" cy="3640975"/>
          </a:xfrm>
        </p:spPr>
        <p:txBody>
          <a:bodyPr/>
          <a:lstStyle/>
          <a:p>
            <a:r>
              <a:rPr lang="en-US" dirty="0"/>
              <a:t>November 17</a:t>
            </a:r>
          </a:p>
          <a:p>
            <a:pPr lvl="1"/>
            <a:r>
              <a:rPr lang="en-US" dirty="0"/>
              <a:t>Metabolic network browser and omics viewer</a:t>
            </a:r>
          </a:p>
          <a:p>
            <a:pPr lvl="1"/>
            <a:r>
              <a:rPr lang="en-US" dirty="0"/>
              <a:t>Omics Dashboard</a:t>
            </a:r>
          </a:p>
          <a:p>
            <a:pPr lvl="1"/>
            <a:r>
              <a:rPr lang="en-US" dirty="0"/>
              <a:t>Displaying high-throughput data on individual pathways and metabolic network diagrams</a:t>
            </a:r>
          </a:p>
          <a:p>
            <a:pPr lvl="1"/>
            <a:r>
              <a:rPr lang="en-US" dirty="0"/>
              <a:t>Pathway collages</a:t>
            </a:r>
          </a:p>
          <a:p>
            <a:pPr lvl="1"/>
            <a:r>
              <a:rPr lang="en-US" dirty="0"/>
              <a:t>Enrichment analysis</a:t>
            </a:r>
          </a:p>
          <a:p>
            <a:pPr lvl="1"/>
            <a:r>
              <a:rPr lang="en-US" dirty="0"/>
              <a:t>Pathway covering</a:t>
            </a:r>
          </a:p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07A4376-8FC7-274B-BC5B-4B600866867A}"/>
              </a:ext>
            </a:extLst>
          </p:cNvPr>
          <p:cNvSpPr txBox="1">
            <a:spLocks/>
          </p:cNvSpPr>
          <p:nvPr/>
        </p:nvSpPr>
        <p:spPr bwMode="auto">
          <a:xfrm>
            <a:off x="2606041" y="6126163"/>
            <a:ext cx="5432570" cy="4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>
            <a:lvl1pPr marL="230188" indent="-230188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E8A333"/>
              </a:buClr>
              <a:buFont typeface="Arial" pitchFamily="-65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60375" indent="-230188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E8A333"/>
              </a:buClr>
              <a:buFont typeface="Arial" pitchFamily="-65" charset="0"/>
              <a:buChar char="–"/>
              <a:defRPr sz="18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627063" indent="-166688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E8A333"/>
              </a:buClr>
              <a:buFont typeface="Arial" pitchFamily="-65" charset="0"/>
              <a:buChar char="•"/>
              <a:defRPr sz="16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798513" indent="-17145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E8A333"/>
              </a:buClr>
              <a:buFont typeface="Arial" pitchFamily="-65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971550" indent="-173038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E8A333"/>
              </a:buClr>
              <a:buFont typeface="Arial" pitchFamily="-65" charset="0"/>
              <a:buChar char="»"/>
              <a:defRPr sz="14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BioCyc</a:t>
            </a:r>
            <a:r>
              <a:rPr lang="en-US" dirty="0"/>
              <a:t> webinars:   https://</a:t>
            </a:r>
            <a:r>
              <a:rPr lang="en-US" dirty="0" err="1"/>
              <a:t>biocyc.org</a:t>
            </a:r>
            <a:r>
              <a:rPr lang="en-US" dirty="0"/>
              <a:t>/</a:t>
            </a:r>
            <a:r>
              <a:rPr lang="en-US" dirty="0" err="1"/>
              <a:t>webinar.shtml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209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D8123-49D8-FF4B-9685-589F98A35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</a:t>
            </a:r>
            <a:r>
              <a:rPr lang="en-US" dirty="0" err="1"/>
              <a:t>BioCyc</a:t>
            </a:r>
            <a:r>
              <a:rPr lang="en-US" dirty="0"/>
              <a:t> Page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87E2B-B0EC-A247-815D-AE9C1366F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Gene/protein/RNA</a:t>
            </a:r>
          </a:p>
          <a:p>
            <a:endParaRPr lang="en-US" dirty="0"/>
          </a:p>
          <a:p>
            <a:r>
              <a:rPr lang="en-US" dirty="0"/>
              <a:t>Transcription Unit</a:t>
            </a:r>
          </a:p>
          <a:p>
            <a:endParaRPr lang="en-US" dirty="0"/>
          </a:p>
          <a:p>
            <a:r>
              <a:rPr lang="en-US" dirty="0"/>
              <a:t>Pathway</a:t>
            </a:r>
          </a:p>
          <a:p>
            <a:endParaRPr lang="en-US" dirty="0"/>
          </a:p>
          <a:p>
            <a:r>
              <a:rPr lang="en-US" dirty="0"/>
              <a:t>Reaction</a:t>
            </a:r>
          </a:p>
          <a:p>
            <a:endParaRPr lang="en-US" dirty="0"/>
          </a:p>
          <a:p>
            <a:r>
              <a:rPr lang="en-US" dirty="0"/>
              <a:t>Metabolite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627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DF129-E260-3946-B147-255A6D734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2E62C-1829-2C4D-9DB5-501D4F33B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20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3498"/>
            <a:ext cx="7696200" cy="11430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EcoCyc</a:t>
            </a:r>
            <a:r>
              <a:rPr lang="en-US" dirty="0"/>
              <a:t> Project – </a:t>
            </a:r>
            <a:r>
              <a:rPr lang="en-US" dirty="0" err="1"/>
              <a:t>EcoCyc.org</a:t>
            </a:r>
            <a:endParaRPr lang="en-US" dirty="0"/>
          </a:p>
        </p:txBody>
      </p:sp>
      <p:sp>
        <p:nvSpPr>
          <p:cNvPr id="1727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0777" y="1226498"/>
            <a:ext cx="77724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i="1" dirty="0">
                <a:solidFill>
                  <a:srgbClr val="FF6600"/>
                </a:solidFill>
              </a:rPr>
              <a:t>E.</a:t>
            </a:r>
            <a:r>
              <a:rPr lang="en-US" sz="2000" i="1" dirty="0"/>
              <a:t> </a:t>
            </a:r>
            <a:r>
              <a:rPr lang="en-US" sz="2000" i="1" dirty="0">
                <a:solidFill>
                  <a:srgbClr val="FF6600"/>
                </a:solidFill>
              </a:rPr>
              <a:t>co</a:t>
            </a:r>
            <a:r>
              <a:rPr lang="en-US" sz="2000" i="1" dirty="0"/>
              <a:t>li</a:t>
            </a:r>
            <a:r>
              <a:rPr lang="en-US" sz="2000" dirty="0"/>
              <a:t> En</a:t>
            </a:r>
            <a:r>
              <a:rPr lang="en-US" sz="2000" dirty="0">
                <a:solidFill>
                  <a:srgbClr val="FF6600"/>
                </a:solidFill>
              </a:rPr>
              <a:t>cyc</a:t>
            </a:r>
            <a:r>
              <a:rPr lang="en-US" sz="2000" dirty="0"/>
              <a:t>lopedia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Review-level Model-Organism Database for </a:t>
            </a:r>
            <a:r>
              <a:rPr lang="en-US" sz="2000" i="1" dirty="0"/>
              <a:t>E. coli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Derived from 40,000 publications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“Multi-dimensional annotation of the </a:t>
            </a:r>
            <a:r>
              <a:rPr lang="en-US" sz="2000" i="1" dirty="0"/>
              <a:t>E. coli</a:t>
            </a:r>
            <a:r>
              <a:rPr lang="en-US" sz="2000" dirty="0"/>
              <a:t> K-12 genome”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Mini-review summaries (3,669 pages) and literature citations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Evidence codes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Gene Ontology annotations  (64,000)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Protein features (active sites, metal ion binding sites): </a:t>
            </a:r>
            <a:r>
              <a:rPr lang="en-US" dirty="0"/>
              <a:t>40,050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Multimeric complexes: 1102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Metabolic pathways (360), reactions (2167), metabolites (3054)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Regulation of gene expression (3900) and of protein activity  (2760)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Gene essentiality data  (8 / 16,000)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Growth under alternative nutrient conditions  (437)</a:t>
            </a:r>
          </a:p>
        </p:txBody>
      </p:sp>
      <p:sp>
        <p:nvSpPr>
          <p:cNvPr id="1727492" name="Rectangle 4"/>
          <p:cNvSpPr>
            <a:spLocks noChangeArrowheads="1"/>
          </p:cNvSpPr>
          <p:nvPr/>
        </p:nvSpPr>
        <p:spPr bwMode="auto">
          <a:xfrm>
            <a:off x="2015119" y="6096000"/>
            <a:ext cx="485690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i="1" dirty="0">
                <a:solidFill>
                  <a:srgbClr val="FF66CC"/>
                </a:solidFill>
              </a:rPr>
              <a:t>Nuc</a:t>
            </a:r>
            <a:r>
              <a:rPr lang="en-US" i="1" dirty="0">
                <a:solidFill>
                  <a:srgbClr val="FF66CC"/>
                </a:solidFill>
              </a:rPr>
              <a:t>leic</a:t>
            </a:r>
            <a:r>
              <a:rPr lang="en-US" sz="1800" i="1" dirty="0">
                <a:solidFill>
                  <a:srgbClr val="FF66CC"/>
                </a:solidFill>
              </a:rPr>
              <a:t> Acids Research</a:t>
            </a:r>
            <a:r>
              <a:rPr lang="en-US" sz="1800" dirty="0">
                <a:solidFill>
                  <a:srgbClr val="FF66CC"/>
                </a:solidFill>
              </a:rPr>
              <a:t> </a:t>
            </a:r>
            <a:r>
              <a:rPr lang="en-US">
                <a:solidFill>
                  <a:srgbClr val="FF66CC"/>
                </a:solidFill>
              </a:rPr>
              <a:t>2017 Database Issue</a:t>
            </a:r>
            <a:endParaRPr lang="en-US" sz="1800" b="0" dirty="0">
              <a:solidFill>
                <a:srgbClr val="FFFF66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53FC4-8217-0445-8687-9898DE1DC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067" y="414317"/>
            <a:ext cx="2706512" cy="57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68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Genome Informatics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43" y="1241793"/>
            <a:ext cx="6092457" cy="5091274"/>
          </a:xfrm>
        </p:spPr>
        <p:txBody>
          <a:bodyPr/>
          <a:lstStyle/>
          <a:p>
            <a:r>
              <a:rPr lang="en-US" dirty="0"/>
              <a:t>Gene/Protein/RNA Search, Genome Site Search</a:t>
            </a:r>
          </a:p>
          <a:p>
            <a:r>
              <a:rPr lang="en-US" dirty="0"/>
              <a:t>Gene information page</a:t>
            </a:r>
          </a:p>
          <a:p>
            <a:pPr lvl="1"/>
            <a:r>
              <a:rPr lang="en-US" dirty="0"/>
              <a:t>Retrieve sequence of gene or genomic region</a:t>
            </a:r>
          </a:p>
          <a:p>
            <a:r>
              <a:rPr lang="en-US" dirty="0"/>
              <a:t>Transcription-unit page shows regulatory sites/interactions</a:t>
            </a:r>
          </a:p>
          <a:p>
            <a:r>
              <a:rPr lang="en-US" dirty="0"/>
              <a:t>BLAST search, sequence pattern search, sequence alignment</a:t>
            </a:r>
          </a:p>
          <a:p>
            <a:r>
              <a:rPr lang="en-US" dirty="0"/>
              <a:t>Map SNPs to genes, show effects on translation</a:t>
            </a:r>
          </a:p>
          <a:p>
            <a:r>
              <a:rPr lang="en-US" dirty="0"/>
              <a:t>Genome browser</a:t>
            </a:r>
          </a:p>
          <a:p>
            <a:pPr lvl="1"/>
            <a:r>
              <a:rPr lang="en-US" dirty="0"/>
              <a:t>Zoom full chromosome to sequence</a:t>
            </a:r>
          </a:p>
          <a:p>
            <a:pPr lvl="1"/>
            <a:r>
              <a:rPr lang="en-US" dirty="0"/>
              <a:t>Comparative mode, tracks facility</a:t>
            </a:r>
          </a:p>
          <a:p>
            <a:pPr lvl="1"/>
            <a:r>
              <a:rPr lang="en-US" dirty="0"/>
              <a:t>Omics data painting , genome poster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657943-1561-7C4F-84EF-7D206EAC5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632" y="659471"/>
            <a:ext cx="3403866" cy="17253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27DF7C-BC66-5845-8561-B5748248C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186" y="5276051"/>
            <a:ext cx="4167319" cy="13956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479B7D-AC2A-BB49-90D7-6B258C4BD4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638" y="2794666"/>
            <a:ext cx="2084111" cy="207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57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F31637-FB8A-AE4A-ACFE-97C4C5ADF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0"/>
            <a:ext cx="764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08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6384D4-9204-684C-8365-580A2C855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511"/>
            <a:ext cx="9144000" cy="600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301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DE5072-3A42-764F-AD29-4989002ED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83" y="0"/>
            <a:ext cx="76846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18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F31637-FB8A-AE4A-ACFE-97C4C5ADF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0"/>
            <a:ext cx="764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0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Rectangle 4">
            <a:extLst>
              <a:ext uri="{FF2B5EF4-FFF2-40B4-BE49-F238E27FC236}">
                <a16:creationId xmlns:a16="http://schemas.microsoft.com/office/drawing/2014/main" id="{B6BDC24F-69EA-3A49-87CD-96F10895D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ym typeface="Calibri Italic" charset="0"/>
              </a:rPr>
              <a:t>SRI International</a:t>
            </a:r>
            <a:endParaRPr lang="en-US" altLang="en-US" sz="1500">
              <a:solidFill>
                <a:srgbClr val="76908C"/>
              </a:solidFill>
              <a:sym typeface="Calibri Italic" charset="0"/>
            </a:endParaRPr>
          </a:p>
        </p:txBody>
      </p:sp>
      <p:sp>
        <p:nvSpPr>
          <p:cNvPr id="37" name="Content Placeholder 20">
            <a:extLst>
              <a:ext uri="{FF2B5EF4-FFF2-40B4-BE49-F238E27FC236}">
                <a16:creationId xmlns:a16="http://schemas.microsoft.com/office/drawing/2014/main" id="{BA4FB6A2-58CF-CA47-8781-B4AD372F9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268" y="1259318"/>
            <a:ext cx="7253198" cy="2415779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450"/>
              </a:spcBef>
              <a:defRPr/>
            </a:pPr>
            <a:r>
              <a:rPr lang="en-US" dirty="0">
                <a:latin typeface="+mj-lt"/>
                <a:ea typeface="+mn-ea"/>
                <a:cs typeface="+mn-cs"/>
              </a:rPr>
              <a:t>A nonprofit multi-disciplinary research institute</a:t>
            </a:r>
          </a:p>
          <a:p>
            <a:pPr lvl="1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dirty="0">
                <a:latin typeface="+mj-lt"/>
              </a:rPr>
              <a:t>Founded by Stanford University in 1946</a:t>
            </a:r>
          </a:p>
          <a:p>
            <a:pPr lvl="1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dirty="0">
                <a:latin typeface="+mj-lt"/>
                <a:cs typeface="ＭＳ Ｐゴシック" pitchFamily="-65" charset="-128"/>
              </a:rPr>
              <a:t>Independent in 1970; changed name from</a:t>
            </a:r>
            <a:br>
              <a:rPr lang="en-US" dirty="0">
                <a:latin typeface="+mj-lt"/>
                <a:cs typeface="ＭＳ Ｐゴシック" pitchFamily="-65" charset="-128"/>
              </a:rPr>
            </a:br>
            <a:r>
              <a:rPr lang="en-US" dirty="0">
                <a:latin typeface="+mj-lt"/>
                <a:cs typeface="ＭＳ Ｐゴシック" pitchFamily="-65" charset="-128"/>
              </a:rPr>
              <a:t>Stanford Research Institute to SRI International in 1977</a:t>
            </a:r>
          </a:p>
          <a:p>
            <a:pPr lvl="1">
              <a:lnSpc>
                <a:spcPct val="90000"/>
              </a:lnSpc>
              <a:spcBef>
                <a:spcPts val="450"/>
              </a:spcBef>
              <a:defRPr/>
            </a:pPr>
            <a:r>
              <a:rPr lang="en-US" dirty="0">
                <a:latin typeface="+mj-lt"/>
                <a:ea typeface="+mn-ea"/>
                <a:cs typeface="ＭＳ Ｐゴシック" pitchFamily="-65" charset="-128"/>
              </a:rPr>
              <a:t>More than 20 locations worldwide</a:t>
            </a:r>
          </a:p>
          <a:p>
            <a:pPr>
              <a:lnSpc>
                <a:spcPct val="90000"/>
              </a:lnSpc>
              <a:spcBef>
                <a:spcPts val="450"/>
              </a:spcBef>
              <a:defRPr/>
            </a:pPr>
            <a:r>
              <a:rPr lang="en-US" dirty="0" err="1">
                <a:latin typeface="+mj-lt"/>
                <a:cs typeface="ＭＳ Ｐゴシック" pitchFamily="-65" charset="-128"/>
              </a:rPr>
              <a:t>BioCyc</a:t>
            </a:r>
            <a:r>
              <a:rPr lang="en-US" dirty="0">
                <a:latin typeface="+mj-lt"/>
                <a:cs typeface="ＭＳ Ｐゴシック" pitchFamily="-65" charset="-128"/>
              </a:rPr>
              <a:t> partners:</a:t>
            </a:r>
          </a:p>
          <a:p>
            <a:pPr lvl="1">
              <a:lnSpc>
                <a:spcPct val="90000"/>
              </a:lnSpc>
              <a:spcBef>
                <a:spcPts val="450"/>
              </a:spcBef>
              <a:defRPr/>
            </a:pPr>
            <a:r>
              <a:rPr lang="en-US" dirty="0">
                <a:latin typeface="+mj-lt"/>
                <a:ea typeface="+mn-ea"/>
                <a:cs typeface="ＭＳ Ｐゴシック" pitchFamily="-65" charset="-128"/>
              </a:rPr>
              <a:t>Paulsen Lab, Macquarie University</a:t>
            </a:r>
          </a:p>
          <a:p>
            <a:pPr lvl="1">
              <a:lnSpc>
                <a:spcPct val="90000"/>
              </a:lnSpc>
              <a:spcBef>
                <a:spcPts val="450"/>
              </a:spcBef>
              <a:defRPr/>
            </a:pPr>
            <a:r>
              <a:rPr lang="en-US" dirty="0" err="1">
                <a:latin typeface="+mj-lt"/>
                <a:ea typeface="+mn-ea"/>
                <a:cs typeface="ＭＳ Ｐゴシック" pitchFamily="-65" charset="-128"/>
              </a:rPr>
              <a:t>Collado</a:t>
            </a:r>
            <a:r>
              <a:rPr lang="en-US" dirty="0">
                <a:latin typeface="+mj-lt"/>
                <a:ea typeface="+mn-ea"/>
                <a:cs typeface="ＭＳ Ｐゴシック" pitchFamily="-65" charset="-128"/>
              </a:rPr>
              <a:t>-Vides Lab, National University of Mexico</a:t>
            </a:r>
          </a:p>
        </p:txBody>
      </p:sp>
      <p:pic>
        <p:nvPicPr>
          <p:cNvPr id="33" name="Picture 5" descr="vengl0010">
            <a:extLst>
              <a:ext uri="{FF2B5EF4-FFF2-40B4-BE49-F238E27FC236}">
                <a16:creationId xmlns:a16="http://schemas.microsoft.com/office/drawing/2014/main" id="{DA1D505E-0175-E644-8B17-07BA259DC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386" y="4170622"/>
            <a:ext cx="2219975" cy="1717747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6">
            <a:extLst>
              <a:ext uri="{FF2B5EF4-FFF2-40B4-BE49-F238E27FC236}">
                <a16:creationId xmlns:a16="http://schemas.microsoft.com/office/drawing/2014/main" id="{4022CF25-5E56-2141-9960-1C239AAAC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8429" y="4106561"/>
            <a:ext cx="1651397" cy="236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6" tIns="34529" rIns="69056" bIns="34529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rgbClr val="4E5E72"/>
              </a:buClr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SRI spin-off </a:t>
            </a:r>
            <a:r>
              <a:rPr lang="en-US" altLang="en-US" sz="1200" dirty="0">
                <a:solidFill>
                  <a:srgbClr val="FF0000"/>
                </a:solidFill>
                <a:latin typeface="Calibri" panose="020F0502020204030204" pitchFamily="34" charset="0"/>
              </a:rPr>
              <a:t>Siri</a:t>
            </a: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, acquired by Apple in 2010 </a:t>
            </a:r>
            <a:r>
              <a:rPr lang="en-US" altLang="en-US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offerred</a:t>
            </a: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 a virtual personal assistant.</a:t>
            </a: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FA9BEAAD-63BC-7A47-8EE5-24072E4F7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638" y="4049411"/>
            <a:ext cx="1428750" cy="265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2">
            <a:extLst>
              <a:ext uri="{FF2B5EF4-FFF2-40B4-BE49-F238E27FC236}">
                <a16:creationId xmlns:a16="http://schemas.microsoft.com/office/drawing/2014/main" id="{02E6C41F-64D1-4F43-81F3-5EC7FF4AD2B8}"/>
              </a:ext>
            </a:extLst>
          </p:cNvPr>
          <p:cNvSpPr txBox="1">
            <a:spLocks/>
          </p:cNvSpPr>
          <p:nvPr/>
        </p:nvSpPr>
        <p:spPr bwMode="auto">
          <a:xfrm>
            <a:off x="1458540" y="6065561"/>
            <a:ext cx="2594611" cy="792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2641" indent="-172641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45281" indent="-172641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–"/>
              <a:defRPr sz="15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470297" indent="-125016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•"/>
              <a:defRPr sz="135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598885" indent="-128588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–"/>
              <a:defRPr sz="12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728663" indent="-129779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»"/>
              <a:defRPr sz="105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en-US" sz="1200" i="1" dirty="0">
                <a:solidFill>
                  <a:srgbClr val="76908C"/>
                </a:solidFill>
              </a:rPr>
              <a:t>1964–1968: </a:t>
            </a:r>
            <a:r>
              <a:rPr lang="en-US" altLang="en-US" sz="1200" dirty="0"/>
              <a:t>SRI’s Doug Engelbart and team invented the computer mouse and demonstrated the foundations of personal computing.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Informatics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7" y="1436688"/>
            <a:ext cx="8491781" cy="4741374"/>
          </a:xfrm>
        </p:spPr>
        <p:txBody>
          <a:bodyPr/>
          <a:lstStyle/>
          <a:p>
            <a:r>
              <a:rPr lang="en-US" dirty="0"/>
              <a:t>Pathway search, information page</a:t>
            </a:r>
          </a:p>
          <a:p>
            <a:pPr lvl="1"/>
            <a:r>
              <a:rPr lang="en-US" dirty="0"/>
              <a:t>Customize pathway diagram for publication</a:t>
            </a:r>
          </a:p>
          <a:p>
            <a:pPr lvl="1"/>
            <a:r>
              <a:rPr lang="en-US" dirty="0"/>
              <a:t>Create personalized multi-pathway diagrams</a:t>
            </a:r>
          </a:p>
          <a:p>
            <a:pPr lvl="1"/>
            <a:r>
              <a:rPr lang="en-US" dirty="0"/>
              <a:t>Comparative pathway analysis</a:t>
            </a:r>
          </a:p>
          <a:p>
            <a:r>
              <a:rPr lang="en-US" dirty="0"/>
              <a:t>Reaction search, reaction information page</a:t>
            </a:r>
          </a:p>
          <a:p>
            <a:pPr lvl="1"/>
            <a:r>
              <a:rPr lang="en-US" dirty="0"/>
              <a:t>Shows reaction atom mappings</a:t>
            </a:r>
          </a:p>
          <a:p>
            <a:r>
              <a:rPr lang="en-US" dirty="0"/>
              <a:t>Metabolite search, metabolite information page</a:t>
            </a:r>
          </a:p>
          <a:p>
            <a:pPr lvl="1"/>
            <a:r>
              <a:rPr lang="en-US" dirty="0"/>
              <a:t>Search by name, substructure, monoisotopic mass, elemental composition</a:t>
            </a:r>
          </a:p>
          <a:p>
            <a:pPr lvl="1"/>
            <a:r>
              <a:rPr lang="en-US" dirty="0"/>
              <a:t>Show all reactions, pathways, regulatory effects of metabolite</a:t>
            </a:r>
          </a:p>
          <a:p>
            <a:r>
              <a:rPr lang="en-US" dirty="0"/>
              <a:t>Zoomable organism-specific metabolic map diagram</a:t>
            </a:r>
          </a:p>
          <a:p>
            <a:pPr lvl="1"/>
            <a:r>
              <a:rPr lang="en-US" dirty="0"/>
              <a:t>Generate metabolic-map poster</a:t>
            </a:r>
          </a:p>
          <a:p>
            <a:r>
              <a:rPr lang="en-US" dirty="0"/>
              <a:t>Metabolic route-search tool computes optimal paths</a:t>
            </a:r>
          </a:p>
          <a:p>
            <a:r>
              <a:rPr lang="en-US" dirty="0"/>
              <a:t>Execution of quantitative metabolic flux models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49B3FE-69B2-B547-86CB-E3F5AC119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858" y="433754"/>
            <a:ext cx="3368324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49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0B31BC-358B-074F-A69A-22463F361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94" y="0"/>
            <a:ext cx="88556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195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0D0D50-97EE-A749-84B9-172514C2A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85"/>
            <a:ext cx="9144000" cy="682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0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2588" y="2436555"/>
            <a:ext cx="8229600" cy="2181743"/>
          </a:xfrm>
        </p:spPr>
        <p:txBody>
          <a:bodyPr/>
          <a:lstStyle/>
          <a:p>
            <a:pPr algn="ctr"/>
            <a:r>
              <a:rPr lang="en-US" dirty="0"/>
              <a:t>BioCyc Analysis Tools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9656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BioCyc Omics Analysis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23" y="1254370"/>
            <a:ext cx="8827477" cy="5287108"/>
          </a:xfrm>
        </p:spPr>
        <p:txBody>
          <a:bodyPr/>
          <a:lstStyle/>
          <a:p>
            <a:r>
              <a:rPr lang="en-US" dirty="0"/>
              <a:t>Transcriptomics, proteomics, metabolomics</a:t>
            </a:r>
          </a:p>
          <a:p>
            <a:endParaRPr lang="en-US" dirty="0"/>
          </a:p>
          <a:p>
            <a:r>
              <a:rPr lang="en-US" dirty="0"/>
              <a:t>Paint data onto pathways, pathway collages, metabolic maps</a:t>
            </a:r>
          </a:p>
          <a:p>
            <a:endParaRPr lang="en-US" dirty="0"/>
          </a:p>
          <a:p>
            <a:r>
              <a:rPr lang="en-US" dirty="0"/>
              <a:t>Omics Dashboard </a:t>
            </a:r>
          </a:p>
          <a:p>
            <a:endParaRPr lang="en-US" dirty="0"/>
          </a:p>
          <a:p>
            <a:r>
              <a:rPr lang="en-US" dirty="0"/>
              <a:t>Enrichment analysis: Compute pathways statistically over represented</a:t>
            </a:r>
          </a:p>
          <a:p>
            <a:pPr lvl="2"/>
            <a:r>
              <a:rPr lang="en-US" dirty="0"/>
              <a:t>Pathways over represented in gene or metabolite sets</a:t>
            </a:r>
          </a:p>
          <a:p>
            <a:pPr lvl="2"/>
            <a:r>
              <a:rPr lang="en-US" dirty="0"/>
              <a:t>GO terms over represented in gene sets</a:t>
            </a:r>
          </a:p>
          <a:p>
            <a:pPr lvl="2"/>
            <a:r>
              <a:rPr lang="en-US" dirty="0"/>
              <a:t>Regulators over represented in gene sets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537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pwy-w-omics-popup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6620" y="0"/>
            <a:ext cx="6738938" cy="786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132744" y="951328"/>
            <a:ext cx="8229600" cy="1143000"/>
          </a:xfrm>
        </p:spPr>
        <p:txBody>
          <a:bodyPr/>
          <a:lstStyle/>
          <a:p>
            <a:r>
              <a:rPr lang="en-US" dirty="0"/>
              <a:t>Gene Expression Data on</a:t>
            </a:r>
            <a:br>
              <a:rPr lang="en-US" dirty="0"/>
            </a:br>
            <a:r>
              <a:rPr lang="en-US" dirty="0"/>
              <a:t>Single Pathway</a:t>
            </a:r>
          </a:p>
        </p:txBody>
      </p:sp>
    </p:spTree>
    <p:extLst>
      <p:ext uri="{BB962C8B-B14F-4D97-AF65-F5344CB8AC3E}">
        <p14:creationId xmlns:p14="http://schemas.microsoft.com/office/powerpoint/2010/main" val="186023925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Omics Dashboard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8" y="1294448"/>
            <a:ext cx="2915783" cy="4986609"/>
          </a:xfrm>
        </p:spPr>
        <p:txBody>
          <a:bodyPr/>
          <a:lstStyle/>
          <a:p>
            <a:r>
              <a:rPr lang="en-US" dirty="0"/>
              <a:t>A series of </a:t>
            </a:r>
            <a:r>
              <a:rPr lang="en-US" b="1" dirty="0"/>
              <a:t>panels</a:t>
            </a:r>
            <a:r>
              <a:rPr lang="en-US" dirty="0"/>
              <a:t> summarize omics data for different cellular systems</a:t>
            </a:r>
          </a:p>
          <a:p>
            <a:endParaRPr lang="en-US" dirty="0"/>
          </a:p>
          <a:p>
            <a:r>
              <a:rPr lang="en-US" dirty="0"/>
              <a:t>Each panel contains a set of </a:t>
            </a:r>
            <a:r>
              <a:rPr lang="en-US" b="1" dirty="0"/>
              <a:t>plots </a:t>
            </a:r>
            <a:r>
              <a:rPr lang="en-US" dirty="0"/>
              <a:t>(subsystems)</a:t>
            </a:r>
          </a:p>
          <a:p>
            <a:endParaRPr lang="en-US" b="1" dirty="0"/>
          </a:p>
          <a:p>
            <a:r>
              <a:rPr lang="en-US" dirty="0"/>
              <a:t>Large dots </a:t>
            </a:r>
            <a:r>
              <a:rPr lang="en-US" b="1" dirty="0"/>
              <a:t>average</a:t>
            </a:r>
            <a:r>
              <a:rPr lang="en-US" dirty="0"/>
              <a:t> measurements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371" y="1025611"/>
            <a:ext cx="6516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60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Drilling Down within Amino Acid Biosynthesis Plot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" y="1841157"/>
            <a:ext cx="9045338" cy="3917091"/>
          </a:xfrm>
        </p:spPr>
      </p:pic>
    </p:spTree>
    <p:extLst>
      <p:ext uri="{BB962C8B-B14F-4D97-AF65-F5344CB8AC3E}">
        <p14:creationId xmlns:p14="http://schemas.microsoft.com/office/powerpoint/2010/main" val="17954475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914400" y="155575"/>
            <a:ext cx="7693025" cy="1139825"/>
          </a:xfrm>
        </p:spPr>
        <p:txBody>
          <a:bodyPr/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SmartTables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693025" cy="5178425"/>
          </a:xfrm>
        </p:spPr>
        <p:txBody>
          <a:bodyPr/>
          <a:lstStyle/>
          <a:p>
            <a:r>
              <a:rPr lang="en-US" dirty="0">
                <a:ea typeface="DejaVu Sans" charset="0"/>
                <a:cs typeface="DejaVu Sans" charset="0"/>
              </a:rPr>
              <a:t>Collect and save lists of database objects</a:t>
            </a:r>
          </a:p>
          <a:p>
            <a:pPr lvl="1">
              <a:buFont typeface="Arial" charset="0"/>
              <a:buChar char="•"/>
            </a:pPr>
            <a:r>
              <a:rPr lang="en-US" dirty="0">
                <a:ea typeface="DejaVu Sans" charset="0"/>
                <a:cs typeface="DejaVu Sans" charset="0"/>
              </a:rPr>
              <a:t>Genes, metabolites, pathways, sequence regions, …</a:t>
            </a:r>
          </a:p>
          <a:p>
            <a:pPr lvl="1">
              <a:buFont typeface="Arial" charset="0"/>
              <a:buChar char="•"/>
            </a:pPr>
            <a:endParaRPr lang="en-US" dirty="0">
              <a:ea typeface="DejaVu Sans" charset="0"/>
              <a:cs typeface="DejaVu Sans" charset="0"/>
            </a:endParaRPr>
          </a:p>
          <a:p>
            <a:pPr>
              <a:buFont typeface="Arial" charset="0"/>
              <a:buChar char="•"/>
            </a:pPr>
            <a:r>
              <a:rPr lang="en-US" dirty="0">
                <a:ea typeface="DejaVu Sans" charset="0"/>
                <a:cs typeface="DejaVu Sans" charset="0"/>
              </a:rPr>
              <a:t>Explore properties interactively </a:t>
            </a:r>
          </a:p>
          <a:p>
            <a:pPr>
              <a:buFont typeface="Arial" charset="0"/>
              <a:buChar char="•"/>
            </a:pPr>
            <a:endParaRPr lang="en-US" dirty="0">
              <a:ea typeface="DejaVu Sans" charset="0"/>
              <a:cs typeface="DejaVu Sans" charset="0"/>
            </a:endParaRPr>
          </a:p>
          <a:p>
            <a:pPr>
              <a:buFont typeface="Arial" charset="0"/>
              <a:buChar char="•"/>
            </a:pPr>
            <a:r>
              <a:rPr lang="en-US" dirty="0">
                <a:ea typeface="DejaVu Sans" charset="0"/>
                <a:cs typeface="DejaVu Sans" charset="0"/>
              </a:rPr>
              <a:t>Filter and combine </a:t>
            </a:r>
            <a:r>
              <a:rPr lang="en-US" dirty="0"/>
              <a:t>(union, intersection, subtraction)</a:t>
            </a:r>
            <a:endParaRPr lang="en-US" dirty="0">
              <a:ea typeface="DejaVu Sans" charset="0"/>
              <a:cs typeface="DejaVu Sans" charset="0"/>
            </a:endParaRPr>
          </a:p>
          <a:p>
            <a:pPr>
              <a:buFont typeface="Arial" charset="0"/>
              <a:buChar char="•"/>
            </a:pPr>
            <a:endParaRPr lang="en-US" dirty="0">
              <a:ea typeface="DejaVu Sans" charset="0"/>
              <a:cs typeface="DejaVu Sans" charset="0"/>
            </a:endParaRPr>
          </a:p>
          <a:p>
            <a:pPr>
              <a:buFont typeface="Arial" charset="0"/>
              <a:buChar char="•"/>
            </a:pPr>
            <a:r>
              <a:rPr lang="en-US" dirty="0">
                <a:ea typeface="DejaVu Sans" charset="0"/>
                <a:cs typeface="DejaVu Sans" charset="0"/>
              </a:rPr>
              <a:t>Transform them into related objects (</a:t>
            </a:r>
            <a:r>
              <a:rPr lang="en-US" dirty="0" err="1">
                <a:ea typeface="DejaVu Sans" charset="0"/>
                <a:cs typeface="DejaVu Sans" charset="0"/>
              </a:rPr>
              <a:t>eg</a:t>
            </a:r>
            <a:r>
              <a:rPr lang="en-US" dirty="0">
                <a:ea typeface="DejaVu Sans" charset="0"/>
                <a:cs typeface="DejaVu Sans" charset="0"/>
              </a:rPr>
              <a:t>: gene list → pathway list)</a:t>
            </a:r>
          </a:p>
          <a:p>
            <a:pPr>
              <a:buFont typeface="Arial" charset="0"/>
              <a:buChar char="•"/>
            </a:pPr>
            <a:endParaRPr lang="en-US" dirty="0">
              <a:ea typeface="DejaVu Sans" charset="0"/>
              <a:cs typeface="DejaVu Sans" charset="0"/>
            </a:endParaRPr>
          </a:p>
          <a:p>
            <a:pPr>
              <a:buFont typeface="Arial" charset="0"/>
              <a:buChar char="•"/>
            </a:pPr>
            <a:r>
              <a:rPr lang="en-US" dirty="0">
                <a:ea typeface="DejaVu Sans" charset="0"/>
                <a:cs typeface="DejaVu Sans" charset="0"/>
              </a:rPr>
              <a:t>Share with public or specific collaborators, publish</a:t>
            </a:r>
          </a:p>
          <a:p>
            <a:pPr marL="0" indent="0">
              <a:buNone/>
            </a:pPr>
            <a:endParaRPr lang="en-US" dirty="0">
              <a:ea typeface="DejaVu Sans" charset="0"/>
              <a:cs typeface="DejaVu Sans" charset="0"/>
            </a:endParaRPr>
          </a:p>
          <a:p>
            <a:pPr>
              <a:buFont typeface="Arial" charset="0"/>
              <a:buChar char="•"/>
            </a:pPr>
            <a:endParaRPr lang="en-US" dirty="0">
              <a:latin typeface="Arial" charset="0"/>
              <a:ea typeface="DejaVu Sans" charset="0"/>
              <a:cs typeface="DejaVu Sans" charset="0"/>
            </a:endParaRPr>
          </a:p>
          <a:p>
            <a:pPr>
              <a:buFont typeface="Arial" charset="0"/>
              <a:buChar char="•"/>
            </a:pPr>
            <a:endParaRPr lang="en-US" dirty="0">
              <a:latin typeface="Arial" charset="0"/>
              <a:ea typeface="DejaVu Sans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665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SmartTables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00600"/>
          </a:xfrm>
        </p:spPr>
        <p:txBody>
          <a:bodyPr/>
          <a:lstStyle/>
          <a:p>
            <a:r>
              <a:rPr lang="en-US" dirty="0"/>
              <a:t>Import from files</a:t>
            </a:r>
          </a:p>
          <a:p>
            <a:r>
              <a:rPr lang="en-US" dirty="0"/>
              <a:t>Create from query results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3" y="2060840"/>
            <a:ext cx="7022018" cy="479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8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BioCyc</a:t>
            </a:r>
            <a:r>
              <a:rPr lang="en-US" dirty="0"/>
              <a:t> Web Portal and Database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288" y="1214811"/>
            <a:ext cx="8229600" cy="4689475"/>
          </a:xfrm>
        </p:spPr>
        <p:txBody>
          <a:bodyPr/>
          <a:lstStyle/>
          <a:p>
            <a:r>
              <a:rPr lang="en-US" dirty="0"/>
              <a:t>Web portal that integrates genome and metabolic pathway data with powerful bioinformatics tools</a:t>
            </a:r>
          </a:p>
          <a:p>
            <a:r>
              <a:rPr lang="en-US" dirty="0"/>
              <a:t>Encyclopedic reference </a:t>
            </a:r>
          </a:p>
          <a:p>
            <a:pPr lvl="1"/>
            <a:r>
              <a:rPr lang="en-US" dirty="0"/>
              <a:t>19,000 total databases</a:t>
            </a:r>
          </a:p>
          <a:p>
            <a:pPr lvl="1"/>
            <a:r>
              <a:rPr lang="en-US" dirty="0"/>
              <a:t>60 curated databases, contents derived from 130,000 publications</a:t>
            </a:r>
          </a:p>
          <a:p>
            <a:pPr lvl="2"/>
            <a:r>
              <a:rPr lang="en-US" dirty="0">
                <a:hlinkClick r:id="rId3"/>
              </a:rPr>
              <a:t>https://biocyc.org/biocyc-pgdb-list.shtml </a:t>
            </a:r>
            <a:endParaRPr lang="en-US" dirty="0"/>
          </a:p>
          <a:p>
            <a:endParaRPr lang="en-US" dirty="0"/>
          </a:p>
          <a:p>
            <a:r>
              <a:rPr lang="en-US" dirty="0"/>
              <a:t>Use cases:</a:t>
            </a:r>
          </a:p>
          <a:p>
            <a:pPr lvl="1"/>
            <a:r>
              <a:rPr lang="en-US" dirty="0"/>
              <a:t>Information finding</a:t>
            </a:r>
          </a:p>
          <a:p>
            <a:pPr lvl="1"/>
            <a:r>
              <a:rPr lang="en-US" dirty="0"/>
              <a:t>Transcriptomics data analysis</a:t>
            </a:r>
          </a:p>
          <a:p>
            <a:pPr lvl="1"/>
            <a:r>
              <a:rPr lang="en-US" dirty="0"/>
              <a:t>Metabolomics data analysis</a:t>
            </a:r>
          </a:p>
          <a:p>
            <a:pPr lvl="1"/>
            <a:r>
              <a:rPr lang="en-US" dirty="0"/>
              <a:t>Sequence analysis</a:t>
            </a:r>
          </a:p>
          <a:p>
            <a:pPr lvl="1"/>
            <a:r>
              <a:rPr lang="en-US" dirty="0"/>
              <a:t>Comparative analysis</a:t>
            </a:r>
          </a:p>
          <a:p>
            <a:pPr lvl="1"/>
            <a:r>
              <a:rPr lang="en-US" dirty="0"/>
              <a:t>Synthetic biology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895B9E-CE71-3C48-9183-2E96434E0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3059" y="3609622"/>
            <a:ext cx="4840941" cy="316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82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Manipulate Genes and Sequences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035261" cy="296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1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Using SmartTables: Browsing Database Attributes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944"/>
            <a:ext cx="9144000" cy="429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52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BioCyc.org</a:t>
            </a:r>
            <a:r>
              <a:rPr lang="en-US" dirty="0"/>
              <a:t> Collection of 19,000</a:t>
            </a:r>
            <a:br>
              <a:rPr lang="en-US" dirty="0"/>
            </a:br>
            <a:r>
              <a:rPr lang="en-US" dirty="0"/>
              <a:t>Pathway/Genome Databases</a:t>
            </a:r>
          </a:p>
        </p:txBody>
      </p:sp>
      <p:sp>
        <p:nvSpPr>
          <p:cNvPr id="1620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5885" y="1762298"/>
            <a:ext cx="4114922" cy="4071889"/>
          </a:xfrm>
        </p:spPr>
        <p:txBody>
          <a:bodyPr/>
          <a:lstStyle/>
          <a:p>
            <a:pPr marL="86916" indent="-86916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Pathway/Genome Databases (PGDB) combine:</a:t>
            </a:r>
          </a:p>
          <a:p>
            <a:pPr lvl="1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Pathways, reactions, substrates</a:t>
            </a:r>
          </a:p>
          <a:p>
            <a:pPr lvl="1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Enzymes, transporters, protein features</a:t>
            </a:r>
          </a:p>
          <a:p>
            <a:pPr lvl="1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Genes, replicons, regulatory network</a:t>
            </a:r>
          </a:p>
          <a:p>
            <a:pPr lvl="1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Gene essentiality, GO terms</a:t>
            </a:r>
          </a:p>
          <a:p>
            <a:pPr marL="0" indent="0">
              <a:lnSpc>
                <a:spcPct val="80000"/>
              </a:lnSpc>
              <a:buClr>
                <a:srgbClr val="002060"/>
              </a:buClr>
            </a:pPr>
            <a:endParaRPr lang="en-US" sz="1600" dirty="0"/>
          </a:p>
          <a:p>
            <a:pPr marL="86916" indent="-86916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Tier 1: Highly curated PGDBs</a:t>
            </a:r>
          </a:p>
          <a:p>
            <a:pPr lvl="1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MetaCyc,  HumanCyc,  </a:t>
            </a:r>
            <a:r>
              <a:rPr lang="en-US" sz="1600" dirty="0" err="1"/>
              <a:t>YeastCyc</a:t>
            </a:r>
            <a:endParaRPr lang="en-US" sz="1600" dirty="0"/>
          </a:p>
          <a:p>
            <a:pPr lvl="1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EcoCyc  --  </a:t>
            </a:r>
            <a:r>
              <a:rPr lang="en-US" sz="1600" i="1" dirty="0"/>
              <a:t>Escherichia coli </a:t>
            </a:r>
            <a:r>
              <a:rPr lang="en-US" sz="1600" dirty="0"/>
              <a:t>K-12</a:t>
            </a:r>
          </a:p>
          <a:p>
            <a:pPr marL="0" indent="0">
              <a:lnSpc>
                <a:spcPct val="80000"/>
              </a:lnSpc>
              <a:buClr>
                <a:srgbClr val="002060"/>
              </a:buClr>
            </a:pPr>
            <a:endParaRPr lang="en-US" sz="1600" dirty="0"/>
          </a:p>
          <a:p>
            <a:pPr marL="86916" indent="-86916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Tier 2: Moderately curated  --  60 PGDBs</a:t>
            </a:r>
          </a:p>
          <a:p>
            <a:pPr lvl="1">
              <a:lnSpc>
                <a:spcPct val="80000"/>
              </a:lnSpc>
              <a:buClr>
                <a:srgbClr val="002060"/>
              </a:buClr>
            </a:pPr>
            <a:r>
              <a:rPr lang="en-US" sz="1600" i="1" dirty="0"/>
              <a:t>Bacillus subtilis, Mycobacterium tuberculosis</a:t>
            </a:r>
          </a:p>
          <a:p>
            <a:pPr marL="0" indent="0">
              <a:lnSpc>
                <a:spcPct val="80000"/>
              </a:lnSpc>
              <a:buClr>
                <a:srgbClr val="002060"/>
              </a:buClr>
            </a:pPr>
            <a:endParaRPr lang="en-US" sz="1600" dirty="0"/>
          </a:p>
          <a:p>
            <a:pPr marL="86916" indent="-86916">
              <a:lnSpc>
                <a:spcPct val="80000"/>
              </a:lnSpc>
              <a:buClr>
                <a:srgbClr val="002060"/>
              </a:buClr>
            </a:pPr>
            <a:r>
              <a:rPr lang="en-US" sz="1600" dirty="0"/>
              <a:t>Tier 3: Computationally-derived DBs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69BAF8-7E5B-3642-A26A-1846551C5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640" y="1960853"/>
            <a:ext cx="3852972" cy="30323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A4A5AD-476B-6D4D-A989-DB50DAD96FB1}"/>
              </a:ext>
            </a:extLst>
          </p:cNvPr>
          <p:cNvSpPr txBox="1"/>
          <p:nvPr/>
        </p:nvSpPr>
        <p:spPr>
          <a:xfrm>
            <a:off x="2625278" y="5954237"/>
            <a:ext cx="457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Briefings in Bioinformatics </a:t>
            </a:r>
            <a:r>
              <a:rPr lang="en-US" dirty="0"/>
              <a:t>20:1085 2019</a:t>
            </a:r>
          </a:p>
        </p:txBody>
      </p:sp>
    </p:spTree>
    <p:extLst>
      <p:ext uri="{BB962C8B-B14F-4D97-AF65-F5344CB8AC3E}">
        <p14:creationId xmlns:p14="http://schemas.microsoft.com/office/powerpoint/2010/main" val="4106383312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BE8EE-3FE6-754D-9F94-C20064D5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BioCyc</a:t>
            </a:r>
            <a:r>
              <a:rPr lang="en-US" dirty="0"/>
              <a:t> Databases Include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6EC71-5BF4-EF40-BA02-CD4451CD5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719" y="1668759"/>
            <a:ext cx="4388918" cy="304357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Eukaryotic Model Organisms</a:t>
            </a:r>
          </a:p>
          <a:p>
            <a:r>
              <a:rPr lang="en-US" sz="1800" b="1" i="1" dirty="0"/>
              <a:t>Homo sapiens</a:t>
            </a:r>
          </a:p>
          <a:p>
            <a:r>
              <a:rPr lang="en-US" sz="1800" b="1" i="1" dirty="0"/>
              <a:t>Mus musculus</a:t>
            </a:r>
          </a:p>
          <a:p>
            <a:r>
              <a:rPr lang="en-US" sz="1800" i="1" dirty="0"/>
              <a:t>Rattus norvegicus  (planned fall 2021)</a:t>
            </a:r>
          </a:p>
          <a:p>
            <a:r>
              <a:rPr lang="en-US" sz="1800" i="1" dirty="0"/>
              <a:t>Drosophila melanogaster</a:t>
            </a:r>
          </a:p>
          <a:p>
            <a:r>
              <a:rPr lang="en-US" sz="1800" i="1" dirty="0"/>
              <a:t>Caenorhabditis elegans (planned fall 2021)</a:t>
            </a:r>
          </a:p>
          <a:p>
            <a:r>
              <a:rPr lang="en-US" sz="1800" b="1" i="1" dirty="0"/>
              <a:t>Saccharomyces cerevisiae</a:t>
            </a:r>
          </a:p>
          <a:p>
            <a:r>
              <a:rPr lang="en-US" sz="1800" b="1" i="1" dirty="0"/>
              <a:t>Arabidopsis thaliana</a:t>
            </a:r>
          </a:p>
          <a:p>
            <a:endParaRPr lang="en-US" sz="1800" i="1" dirty="0"/>
          </a:p>
          <a:p>
            <a:pPr marL="0" indent="0">
              <a:buNone/>
            </a:pPr>
            <a:r>
              <a:rPr lang="en-US" sz="1800" b="1" i="1" dirty="0"/>
              <a:t>Bold =  Curated DBs</a:t>
            </a:r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r>
              <a:rPr lang="en-US" sz="1800" i="1" dirty="0"/>
              <a:t>Full list of curated DBs:</a:t>
            </a:r>
          </a:p>
          <a:p>
            <a:pPr marL="0" indent="0">
              <a:buNone/>
            </a:pPr>
            <a:r>
              <a:rPr lang="en-US" sz="1800" i="1" dirty="0"/>
              <a:t>https://</a:t>
            </a:r>
            <a:r>
              <a:rPr lang="en-US" sz="1800" i="1" dirty="0" err="1"/>
              <a:t>biocyc.org</a:t>
            </a:r>
            <a:r>
              <a:rPr lang="en-US" sz="1800" i="1" dirty="0"/>
              <a:t>/</a:t>
            </a:r>
            <a:r>
              <a:rPr lang="en-US" sz="1800" i="1" dirty="0" err="1"/>
              <a:t>biocyc-pgdb-list.shtml</a:t>
            </a:r>
            <a:endParaRPr lang="en-US" sz="1800" i="1" dirty="0"/>
          </a:p>
          <a:p>
            <a:pPr marL="0" indent="0">
              <a:buNone/>
            </a:pPr>
            <a:endParaRPr lang="en-US" sz="1800" i="1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8C0C280-8C5D-5745-A965-5157F332DD94}"/>
              </a:ext>
            </a:extLst>
          </p:cNvPr>
          <p:cNvSpPr txBox="1">
            <a:spLocks/>
          </p:cNvSpPr>
          <p:nvPr/>
        </p:nvSpPr>
        <p:spPr bwMode="auto">
          <a:xfrm>
            <a:off x="5442568" y="1668759"/>
            <a:ext cx="3318843" cy="3043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230188" indent="-230188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60375" indent="-230188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–"/>
              <a:defRPr sz="20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627063" indent="-166688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798513" indent="-17145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–"/>
              <a:defRPr sz="16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971550" indent="-173038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»"/>
              <a:defRPr sz="14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Bacteria</a:t>
            </a:r>
          </a:p>
          <a:p>
            <a:r>
              <a:rPr lang="en-US" sz="1800" b="1" i="1" dirty="0"/>
              <a:t>Escherichia coli</a:t>
            </a:r>
          </a:p>
          <a:p>
            <a:r>
              <a:rPr lang="en-US" sz="1800" b="1" i="1" dirty="0"/>
              <a:t>Bacillus subtilis</a:t>
            </a:r>
          </a:p>
          <a:p>
            <a:r>
              <a:rPr lang="en-US" sz="1800" b="1" i="1" dirty="0"/>
              <a:t>Mycobacterium tuberculosis</a:t>
            </a:r>
          </a:p>
          <a:p>
            <a:r>
              <a:rPr lang="en-US" sz="1800" b="1" i="1" dirty="0"/>
              <a:t>Salmonella enterica</a:t>
            </a:r>
          </a:p>
          <a:p>
            <a:r>
              <a:rPr lang="en-US" sz="1800" b="1" i="1" dirty="0"/>
              <a:t>Acinetobacter </a:t>
            </a:r>
            <a:r>
              <a:rPr lang="en-US" sz="1800" b="1" i="1" dirty="0" err="1"/>
              <a:t>baumannii</a:t>
            </a:r>
            <a:endParaRPr lang="en-US" sz="1800" b="1" i="1" dirty="0"/>
          </a:p>
          <a:p>
            <a:r>
              <a:rPr lang="en-US" sz="1800" b="1" i="1" dirty="0"/>
              <a:t>Chlamydia trachomatis</a:t>
            </a:r>
          </a:p>
          <a:p>
            <a:r>
              <a:rPr lang="en-US" sz="1800" b="1" i="1" dirty="0"/>
              <a:t>Corynebacterium </a:t>
            </a:r>
            <a:r>
              <a:rPr lang="en-US" sz="1800" b="1" i="1" dirty="0" err="1"/>
              <a:t>glutamicum</a:t>
            </a:r>
            <a:endParaRPr lang="en-US" sz="1800" b="1" i="1" dirty="0"/>
          </a:p>
          <a:p>
            <a:r>
              <a:rPr lang="en-US" sz="1800" b="1" i="1" dirty="0"/>
              <a:t>Lactobacillus </a:t>
            </a:r>
            <a:r>
              <a:rPr lang="en-US" sz="1800" b="1" i="1" dirty="0" err="1"/>
              <a:t>rhamnosus</a:t>
            </a:r>
            <a:endParaRPr lang="en-US" sz="1800" b="1" i="1" dirty="0"/>
          </a:p>
          <a:p>
            <a:r>
              <a:rPr lang="en-US" sz="1800" b="1" i="1" dirty="0"/>
              <a:t>Pseudomonas putida</a:t>
            </a:r>
          </a:p>
          <a:p>
            <a:r>
              <a:rPr lang="en-US" sz="1800" b="1" i="1" dirty="0" err="1"/>
              <a:t>Sinorhizobium</a:t>
            </a:r>
            <a:r>
              <a:rPr lang="en-US" sz="1800" b="1" i="1" dirty="0"/>
              <a:t> </a:t>
            </a:r>
            <a:r>
              <a:rPr lang="en-US" sz="1800" b="1" i="1" dirty="0" err="1"/>
              <a:t>meliloti</a:t>
            </a:r>
            <a:endParaRPr lang="en-US" sz="1800" b="1" i="1" dirty="0"/>
          </a:p>
          <a:p>
            <a:r>
              <a:rPr lang="en-US" sz="1800" b="1" i="1" dirty="0"/>
              <a:t>Staphylococcus aureus</a:t>
            </a:r>
          </a:p>
          <a:p>
            <a:r>
              <a:rPr lang="en-US" sz="1800" b="1" i="1" dirty="0" err="1"/>
              <a:t>Synechococcus</a:t>
            </a:r>
            <a:r>
              <a:rPr lang="en-US" sz="1800" b="1" i="1" dirty="0"/>
              <a:t> elongatus</a:t>
            </a:r>
          </a:p>
          <a:p>
            <a:r>
              <a:rPr lang="en-US" sz="1800" b="1" i="1" dirty="0"/>
              <a:t>Vibrio cholerae</a:t>
            </a:r>
          </a:p>
          <a:p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40174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89709" y="408301"/>
            <a:ext cx="5772150" cy="857250"/>
          </a:xfrm>
        </p:spPr>
        <p:txBody>
          <a:bodyPr/>
          <a:lstStyle/>
          <a:p>
            <a:r>
              <a:rPr lang="en-US" dirty="0" err="1">
                <a:solidFill>
                  <a:srgbClr val="FF6600"/>
                </a:solidFill>
              </a:rPr>
              <a:t>MetaCyc</a:t>
            </a:r>
            <a:r>
              <a:rPr lang="en-US" dirty="0">
                <a:solidFill>
                  <a:srgbClr val="FF6600"/>
                </a:solidFill>
              </a:rPr>
              <a:t>: Meta</a:t>
            </a:r>
            <a:r>
              <a:rPr lang="en-US" dirty="0"/>
              <a:t>bolic En</a:t>
            </a:r>
            <a:r>
              <a:rPr lang="en-US" dirty="0">
                <a:solidFill>
                  <a:srgbClr val="FF6600"/>
                </a:solidFill>
              </a:rPr>
              <a:t>cyc</a:t>
            </a:r>
            <a:r>
              <a:rPr lang="en-US" dirty="0"/>
              <a:t>lopedia</a:t>
            </a:r>
          </a:p>
        </p:txBody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9709" y="1265551"/>
            <a:ext cx="7564582" cy="38218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Experimentally determined metabolic pathways, reactions, enzymes, and compounds</a:t>
            </a:r>
          </a:p>
          <a:p>
            <a:pPr>
              <a:lnSpc>
                <a:spcPct val="90000"/>
              </a:lnSpc>
            </a:pPr>
            <a:r>
              <a:rPr lang="en-US" dirty="0"/>
              <a:t>Metabolism from all domains of life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Literature-based DB with extensive references and commentary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Derived from 68,000 publications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Extensive information on pathway variants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8 variants of the TCA cycle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6 variants of L-lysine biosynthesis</a:t>
            </a:r>
          </a:p>
          <a:p>
            <a:pPr lvl="1"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endParaRPr lang="en-US" dirty="0"/>
          </a:p>
        </p:txBody>
      </p:sp>
      <p:sp>
        <p:nvSpPr>
          <p:cNvPr id="922628" name="Rectangle 4"/>
          <p:cNvSpPr>
            <a:spLocks noChangeArrowheads="1"/>
          </p:cNvSpPr>
          <p:nvPr/>
        </p:nvSpPr>
        <p:spPr bwMode="auto">
          <a:xfrm>
            <a:off x="2514105" y="6265033"/>
            <a:ext cx="485684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75000"/>
              <a:buFont typeface="Wingdings" charset="2"/>
              <a:buNone/>
            </a:pP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Nucleic Acids Research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2020 Database Issue</a:t>
            </a:r>
          </a:p>
        </p:txBody>
      </p:sp>
    </p:spTree>
    <p:extLst>
      <p:ext uri="{BB962C8B-B14F-4D97-AF65-F5344CB8AC3E}">
        <p14:creationId xmlns:p14="http://schemas.microsoft.com/office/powerpoint/2010/main" val="425081305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Creation of BioCyc Databases (PGDBs)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9607" y="2057322"/>
            <a:ext cx="1437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NIH RefSeq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2302" y="3519250"/>
            <a:ext cx="1437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PGDB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56954" y="1941028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metabolic reactions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81247" y="2249190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transport reactions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9189" y="2928778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pathway hole fillers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90205" y="2589930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metabolic pathways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7693" y="1951545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operons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52205" y="5686473"/>
            <a:ext cx="3574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Protein features </a:t>
            </a:r>
            <a:r>
              <a:rPr lang="en-US" sz="1600" dirty="0">
                <a:solidFill>
                  <a:srgbClr val="000090"/>
                </a:solidFill>
              </a:rPr>
              <a:t> [</a:t>
            </a:r>
            <a:r>
              <a:rPr lang="en-US" sz="1600" dirty="0" err="1">
                <a:solidFill>
                  <a:srgbClr val="000090"/>
                </a:solidFill>
              </a:rPr>
              <a:t>uniprot</a:t>
            </a:r>
            <a:r>
              <a:rPr lang="en-US" sz="1600" dirty="0">
                <a:solidFill>
                  <a:srgbClr val="000090"/>
                </a:solidFill>
              </a:rPr>
              <a:t>]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70938" y="2576489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Compute </a:t>
            </a:r>
            <a:r>
              <a:rPr lang="en-US" dirty="0" err="1">
                <a:solidFill>
                  <a:srgbClr val="000090"/>
                </a:solidFill>
              </a:rPr>
              <a:t>Pfam</a:t>
            </a:r>
            <a:r>
              <a:rPr lang="en-US" dirty="0">
                <a:solidFill>
                  <a:srgbClr val="000090"/>
                </a:solidFill>
              </a:rPr>
              <a:t> domains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51947" y="2237642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Compute orthologs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76494" y="5359608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GO terms  </a:t>
            </a:r>
            <a:r>
              <a:rPr lang="en-US" sz="1600" dirty="0">
                <a:solidFill>
                  <a:srgbClr val="000090"/>
                </a:solidFill>
              </a:rPr>
              <a:t> [</a:t>
            </a:r>
            <a:r>
              <a:rPr lang="en-US" sz="1600" dirty="0" err="1">
                <a:solidFill>
                  <a:srgbClr val="000090"/>
                </a:solidFill>
              </a:rPr>
              <a:t>uniprot</a:t>
            </a:r>
            <a:r>
              <a:rPr lang="en-US" sz="1600" dirty="0">
                <a:solidFill>
                  <a:srgbClr val="000090"/>
                </a:solidFill>
              </a:rPr>
              <a:t>]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8796" y="4745180"/>
            <a:ext cx="3198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Subcellular locations </a:t>
            </a:r>
            <a:r>
              <a:rPr lang="en-US" sz="1600" dirty="0">
                <a:solidFill>
                  <a:srgbClr val="000090"/>
                </a:solidFill>
              </a:rPr>
              <a:t>[</a:t>
            </a:r>
            <a:r>
              <a:rPr lang="en-US" sz="1600" dirty="0" err="1">
                <a:solidFill>
                  <a:srgbClr val="000090"/>
                </a:solidFill>
              </a:rPr>
              <a:t>psortdb</a:t>
            </a:r>
            <a:r>
              <a:rPr lang="en-US" sz="1600" dirty="0">
                <a:solidFill>
                  <a:srgbClr val="000090"/>
                </a:solidFill>
              </a:rPr>
              <a:t>]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25057" y="4154714"/>
            <a:ext cx="298310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Regulatory data  </a:t>
            </a:r>
            <a:r>
              <a:rPr lang="en-US" sz="1600" dirty="0">
                <a:solidFill>
                  <a:srgbClr val="000090"/>
                </a:solidFill>
              </a:rPr>
              <a:t>[</a:t>
            </a:r>
            <a:r>
              <a:rPr lang="en-US" sz="1600" dirty="0" err="1">
                <a:solidFill>
                  <a:srgbClr val="000090"/>
                </a:solidFill>
              </a:rPr>
              <a:t>regtransbase</a:t>
            </a:r>
            <a:r>
              <a:rPr lang="en-US" sz="1600" dirty="0">
                <a:solidFill>
                  <a:srgbClr val="000090"/>
                </a:solidFill>
              </a:rPr>
              <a:t>]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16326" y="4127383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Database links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53891" y="4875504"/>
            <a:ext cx="298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Gene essentiality data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413681" y="3690350"/>
            <a:ext cx="7198507" cy="27950"/>
          </a:xfrm>
          <a:prstGeom prst="straightConnector1">
            <a:avLst/>
          </a:prstGeom>
          <a:ln w="31750">
            <a:solidFill>
              <a:schemeClr val="tx1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976757" y="2300478"/>
            <a:ext cx="1" cy="12700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189061" y="2608640"/>
            <a:ext cx="3343" cy="9618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2408050" y="2964728"/>
            <a:ext cx="5292" cy="605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623696" y="3318919"/>
            <a:ext cx="1" cy="2516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455551" y="2309098"/>
            <a:ext cx="1" cy="12700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667855" y="2617260"/>
            <a:ext cx="3343" cy="9618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5886844" y="2973348"/>
            <a:ext cx="5292" cy="605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1973412" y="3878695"/>
            <a:ext cx="3345" cy="1800610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2180423" y="3887307"/>
            <a:ext cx="5294" cy="1468493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2408050" y="3895917"/>
            <a:ext cx="1949" cy="884763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644313" y="3890677"/>
            <a:ext cx="1" cy="251614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5676490" y="3883946"/>
            <a:ext cx="3343" cy="961893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5935578" y="3887316"/>
            <a:ext cx="1" cy="251614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931123" y="2845681"/>
            <a:ext cx="5292" cy="605805"/>
          </a:xfrm>
          <a:prstGeom prst="straightConnector1">
            <a:avLst/>
          </a:prstGeom>
          <a:ln w="31750">
            <a:solidFill>
              <a:schemeClr val="tx1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590342" y="3329636"/>
            <a:ext cx="2557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Curation: Tiers 1-2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34384" y="6269114"/>
            <a:ext cx="2437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90"/>
                </a:solidFill>
              </a:rPr>
              <a:t>Data Import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82194" y="1319454"/>
            <a:ext cx="3162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90"/>
                </a:solidFill>
              </a:rPr>
              <a:t>Computational Inferences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74938" y="3739549"/>
            <a:ext cx="2265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Metabolic Model</a:t>
            </a:r>
          </a:p>
        </p:txBody>
      </p:sp>
    </p:spTree>
    <p:extLst>
      <p:ext uri="{BB962C8B-B14F-4D97-AF65-F5344CB8AC3E}">
        <p14:creationId xmlns:p14="http://schemas.microsoft.com/office/powerpoint/2010/main" val="2723639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B439C-40C2-E047-A0E0-429BC7E98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Curation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F46C6-005B-B643-AD0D-C83B76B0D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 literature searches for new gene functions, pathways</a:t>
            </a:r>
          </a:p>
          <a:p>
            <a:r>
              <a:rPr lang="en-US" dirty="0"/>
              <a:t>Author mini-reviews, insert citations and evidence codes</a:t>
            </a:r>
          </a:p>
          <a:p>
            <a:pPr marL="457200" indent="-457200"/>
            <a:r>
              <a:rPr lang="en-US" dirty="0"/>
              <a:t>Update database fields</a:t>
            </a:r>
          </a:p>
          <a:p>
            <a:pPr marL="687387" lvl="1" indent="-457200"/>
            <a:r>
              <a:rPr lang="en-US" dirty="0"/>
              <a:t>Gene names, synonyms, protein functions, activators, inhibitors</a:t>
            </a:r>
          </a:p>
          <a:p>
            <a:r>
              <a:rPr lang="en-US" dirty="0"/>
              <a:t>Define protein complexes</a:t>
            </a:r>
          </a:p>
          <a:p>
            <a:r>
              <a:rPr lang="en-US" dirty="0"/>
              <a:t>Review and extend enzyme/transporter reaction associations</a:t>
            </a:r>
          </a:p>
          <a:p>
            <a:r>
              <a:rPr lang="en-US" dirty="0"/>
              <a:t>Review predicted metabolic pathways</a:t>
            </a:r>
          </a:p>
          <a:p>
            <a:r>
              <a:rPr lang="en-US" dirty="0"/>
              <a:t>Define TF binding sites, promoters, regulation of transcription initiation and other processes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82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B43C1-60DC-174F-8D18-0B447F6CF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BioCyc</a:t>
            </a:r>
            <a:r>
              <a:rPr lang="en-US" dirty="0"/>
              <a:t> Subscriptions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66933-37C3-A144-89F1-19DBE1AA9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free databases:</a:t>
            </a:r>
          </a:p>
          <a:p>
            <a:pPr lvl="1"/>
            <a:r>
              <a:rPr lang="en-US" dirty="0" err="1"/>
              <a:t>EcoCyc</a:t>
            </a:r>
            <a:r>
              <a:rPr lang="en-US" dirty="0"/>
              <a:t> – </a:t>
            </a:r>
            <a:r>
              <a:rPr lang="en-US" i="1" dirty="0"/>
              <a:t>Escherichia coli </a:t>
            </a:r>
            <a:r>
              <a:rPr lang="en-US" dirty="0"/>
              <a:t>K-12</a:t>
            </a:r>
          </a:p>
          <a:p>
            <a:pPr lvl="1"/>
            <a:r>
              <a:rPr lang="en-US" dirty="0" err="1"/>
              <a:t>MetaCyc</a:t>
            </a:r>
            <a:r>
              <a:rPr lang="en-US" dirty="0"/>
              <a:t> – Universal metabolic database</a:t>
            </a:r>
          </a:p>
          <a:p>
            <a:pPr lvl="1"/>
            <a:endParaRPr lang="en-US" dirty="0"/>
          </a:p>
          <a:p>
            <a:r>
              <a:rPr lang="en-US" dirty="0"/>
              <a:t>Subscriptions support our curation efforts for other databases</a:t>
            </a:r>
          </a:p>
          <a:p>
            <a:pPr lvl="1"/>
            <a:r>
              <a:rPr lang="en-US" dirty="0"/>
              <a:t>Institutional subscriptions</a:t>
            </a:r>
          </a:p>
          <a:p>
            <a:pPr lvl="1"/>
            <a:r>
              <a:rPr lang="en-US" dirty="0"/>
              <a:t>Personal subscriptions</a:t>
            </a:r>
          </a:p>
          <a:p>
            <a:pPr lvl="1"/>
            <a:r>
              <a:rPr lang="en-US" dirty="0"/>
              <a:t>How to check if your institution already subscribes</a:t>
            </a:r>
          </a:p>
          <a:p>
            <a:pPr lvl="2"/>
            <a:r>
              <a:rPr lang="en-US" dirty="0"/>
              <a:t>Look for “[Institution Name] Subscriber” in top banner</a:t>
            </a:r>
          </a:p>
          <a:p>
            <a:pPr lvl="1"/>
            <a:endParaRPr lang="en-US" dirty="0"/>
          </a:p>
          <a:p>
            <a:r>
              <a:rPr lang="en-US" dirty="0"/>
              <a:t>Limited free page views to the subscription-only databases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1690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9&quot;/&gt;&lt;/object&gt;&lt;object type=&quot;3&quot; unique_id=&quot;10005&quot;&gt;&lt;property id=&quot;20148&quot; value=&quot;5&quot;/&gt;&lt;property id=&quot;20300&quot; value=&quot;Slide 2 - &amp;quot;An Overview of SRI International&amp;#x0D;&amp;#x0A;We are a community of innovation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A Period of Great Change…&amp;#x0D;&amp;#x0A;Tremendous opportunities for innovation&amp;quot;&quot;/&gt;&lt;property id=&quot;20307&quot; value=&quot;261&quot;/&gt;&lt;/object&gt;&lt;object type=&quot;3&quot; unique_id=&quot;10007&quot;&gt;&lt;property id=&quot;20148&quot; value=&quot;5&quot;/&gt;&lt;property id=&quot;20300&quot; value=&quot;Slide 4 - &amp;quot;… and the Challenges Are Increasing&amp;#x0D;&amp;#x0A;Keeping up with accelerating rates of change&amp;quot;&quot;/&gt;&lt;property id=&quot;20307&quot; value=&quot;262&quot;/&gt;&lt;/object&gt;&lt;object type=&quot;3&quot; unique_id=&quot;10008&quot;&gt;&lt;property id=&quot;20148&quot; value=&quot;5&quot;/&gt;&lt;property id=&quot;20300&quot; value=&quot;Slide 5 - &amp;quot;Essential Ingredients for Innovation &amp;#x0D;&amp;#x0A;SRI provides you with all three&amp;quot;&quot;/&gt;&lt;property id=&quot;20307&quot; value=&quot;263&quot;/&gt;&lt;/object&gt;&lt;object type=&quot;3&quot; unique_id=&quot;10009&quot;&gt;&lt;property id=&quot;20148&quot; value=&quot;5&quot;/&gt;&lt;property id=&quot;20300&quot; value=&quot;Slide 6 - &amp;quot;SRI International Profile&amp;#x0D;&amp;#x0A;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Who We Are&amp;#x0D;&amp;#x0A;SRI is a world-leading independent R&amp;amp;D organization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Our Mission &amp;#x0D;&amp;#x0A;Dedicated to client success and lasting value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What We Do&amp;#x0D;&amp;#x0A;We create solutions that address your needs&amp;quot;&quot;/&gt;&lt;property id=&quot;20307&quot; value=&quot;267&quot;/&gt;&lt;/object&gt;&lt;object type=&quot;3&quot; unique_id=&quot;10013&quot;&gt;&lt;property id=&quot;20148&quot; value=&quot;5&quot;/&gt;&lt;property id=&quot;20300&quot; value=&quot;Slide 10 - &amp;quot;Our Focus Areas&amp;#x0D;&amp;#x0A;Multidisciplinary teams leverage core technology and research areas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Clients throughout the World&amp;#x0D;&amp;#x0A;Providing value from Silicon Valley to our clients worldwide  &amp;quot;&quot;/&gt;&lt;property id=&quot;20307&quot; value=&quot;269&quot;/&gt;&lt;/object&gt;&lt;object type=&quot;3&quot; unique_id=&quot;10018&quot;&gt;&lt;property id=&quot;20148&quot; value=&quot;5&quot;/&gt;&lt;property id=&quot;20300&quot; value=&quot;Slide 15 - &amp;quot;SRI and Sarnoff Technology Spin-off Ventures&amp;#x0D;&amp;#x0A;Growth opportunities that bring innovations to market&amp;quot;&quot;/&gt;&lt;property id=&quot;20307&quot; value=&quot;273&quot;/&gt;&lt;/object&gt;&lt;object type=&quot;3&quot; unique_id=&quot;10019&quot;&gt;&lt;property id=&quot;20148&quot; value=&quot;5&quot;/&gt;&lt;property id=&quot;20300&quot; value=&quot;Slide 16 - &amp;quot;Senior Management Team&amp;#x0D;&amp;#x0A;Leaders of customer-centric teams&amp;quot;&quot;/&gt;&lt;property id=&quot;20307&quot; value=&quot;274&quot;/&gt;&lt;/object&gt;&lt;object type=&quot;3&quot; unique_id=&quot;10020&quot;&gt;&lt;property id=&quot;20148&quot; value=&quot;5&quot;/&gt;&lt;property id=&quot;20300&quot; value=&quot;Slide 17 - &amp;quot;Distinguished Innovations&amp;#x0D;&amp;#x0A;&amp;quot;&quot;/&gt;&lt;property id=&quot;20307&quot; value=&quot;275&quot;/&gt;&lt;/object&gt;&lt;object type=&quot;3&quot; unique_id=&quot;10021&quot;&gt;&lt;property id=&quot;20148&quot; value=&quot;5&quot;/&gt;&lt;property id=&quot;20300&quot; value=&quot;Slide 18 - &amp;quot;SRI Innovations Have Changed the World&amp;#x0D;&amp;#x0A;More than 60 years of contributions to government, industry, and society&amp;quot;&quot;/&gt;&lt;property id=&quot;20307&quot; value=&quot;276&quot;/&gt;&lt;/object&gt;&lt;object type=&quot;3&quot; unique_id=&quot;10022&quot;&gt;&lt;property id=&quot;20148&quot; value=&quot;5&quot;/&gt;&lt;property id=&quot;20300&quot; value=&quot;Slide 19 - &amp;quot;Computing&amp;#x0D;&amp;#x0A;SRI invented the foundations of personal computing&amp;quot;&quot;/&gt;&lt;property id=&quot;20307&quot; value=&quot;277&quot;/&gt;&lt;/object&gt;&lt;object type=&quot;3&quot; unique_id=&quot;10023&quot;&gt;&lt;property id=&quot;20148&quot; value=&quot;5&quot;/&gt;&lt;property id=&quot;20300&quot; value=&quot;Slide 20 - &amp;quot;Intelligent Robotics&amp;#x0D;&amp;#x0A;SRI has pioneered robotics for more than 40 years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ternet and Networks&amp;#x0D;&amp;#x0A;SRI was there “before the beginning”&amp;quot;&quot;/&gt;&lt;property id=&quot;20307&quot; value=&quot;279&quot;/&gt;&lt;/object&gt;&lt;object type=&quot;3&quot; unique_id=&quot;10025&quot;&gt;&lt;property id=&quot;20148&quot; value=&quot;5&quot;/&gt;&lt;property id=&quot;20300&quot; value=&quot;Slide 22 - &amp;quot;Wireless Communications&amp;#x0D;&amp;#x0A;SRI made possible a new way to communicate&amp;quot;&quot;/&gt;&lt;property id=&quot;20307&quot; value=&quot;280&quot;/&gt;&lt;/object&gt;&lt;object type=&quot;3&quot; unique_id=&quot;10027&quot;&gt;&lt;property id=&quot;20148&quot; value=&quot;5&quot;/&gt;&lt;property id=&quot;20300&quot; value=&quot;Slide 23 - &amp;quot;National Defense&amp;#x0D;&amp;#x0A;SRI has helped our nation meet mission-critical needs for decades&amp;quot;&quot;/&gt;&lt;property id=&quot;20307&quot; value=&quot;282&quot;/&gt;&lt;/object&gt;&lt;object type=&quot;3&quot; unique_id=&quot;10028&quot;&gt;&lt;property id=&quot;20148&quot; value=&quot;5&quot;/&gt;&lt;property id=&quot;20300&quot; value=&quot;Slide 24 - &amp;quot;Penetrating Radars&amp;#x0D;&amp;#x0A;SRI technology pinpoints concealed items of interest &amp;quot;&quot;/&gt;&lt;property id=&quot;20307&quot; value=&quot;283&quot;/&gt;&lt;/object&gt;&lt;object type=&quot;3&quot; unique_id=&quot;10029&quot;&gt;&lt;property id=&quot;20148&quot; value=&quot;5&quot;/&gt;&lt;property id=&quot;20300&quot; value=&quot;Slide 25 - &amp;quot;Aerospace&amp;#x0D;&amp;#x0A;SRI innovations take flight&amp;quot;&quot;/&gt;&lt;property id=&quot;20307&quot; value=&quot;284&quot;/&gt;&lt;/object&gt;&lt;object type=&quot;3&quot; unique_id=&quot;10030&quot;&gt;&lt;property id=&quot;20148&quot; value=&quot;5&quot;/&gt;&lt;property id=&quot;20300&quot; value=&quot;Slide 26 - &amp;quot;Satellite Communications&amp;#x0D;&amp;#x0A;SRI designs, deploys, and operates complex systems &amp;quot;&quot;/&gt;&lt;property id=&quot;20307&quot; value=&quot;285&quot;/&gt;&lt;/object&gt;&lt;object type=&quot;3&quot; unique_id=&quot;10031&quot;&gt;&lt;property id=&quot;20148&quot; value=&quot;5&quot;/&gt;&lt;property id=&quot;20300&quot; value=&quot;Slide 27 - &amp;quot;Banking&amp;#x0D;&amp;#x0A;SRI revolutionized how money is moved and used&amp;quot;&quot;/&gt;&lt;property id=&quot;20307&quot; value=&quot;286&quot;/&gt;&lt;/object&gt;&lt;object type=&quot;3&quot; unique_id=&quot;10032&quot;&gt;&lt;property id=&quot;20148&quot; value=&quot;5&quot;/&gt;&lt;property id=&quot;20300&quot; value=&quot;Slide 28 - &amp;quot;Automation&amp;#x0D;&amp;#x0A;SRI technologies speed delivery of vital information&amp;quot;&quot;/&gt;&lt;property id=&quot;20307&quot; value=&quot;287&quot;/&gt;&lt;/object&gt;&lt;object type=&quot;3&quot; unique_id=&quot;10033&quot;&gt;&lt;property id=&quot;20148&quot; value=&quot;5&quot;/&gt;&lt;property id=&quot;20300&quot; value=&quot;Slide 29 - &amp;quot;Natural Language Speech Recognition&amp;#x0D;&amp;#x0A;SRI innovations give voice to customer transactions &amp;quot;&quot;/&gt;&lt;property id=&quot;20307&quot; value=&quot;288&quot;/&gt;&lt;/object&gt;&lt;object type=&quot;3&quot; unique_id=&quot;10034&quot;&gt;&lt;property id=&quot;20148&quot; value=&quot;5&quot;/&gt;&lt;property id=&quot;20300&quot; value=&quot;Slide 30 - &amp;quot;Energy and Environment&amp;#x0D;&amp;#x0A;SRI is developing and licensing technologies for a sustainable future&amp;quot;&quot;/&gt;&lt;property id=&quot;20307&quot; value=&quot;289&quot;/&gt;&lt;/object&gt;&lt;object type=&quot;3&quot; unique_id=&quot;10035&quot;&gt;&lt;property id=&quot;20148&quot; value=&quot;5&quot;/&gt;&lt;property id=&quot;20300&quot; value=&quot;Slide 31 - &amp;quot;Artificial Muscle&amp;#x0D;&amp;#x0A;“Shape-shifting plastics” offer advanced automation, power generation&amp;quot;&quot;/&gt;&lt;property id=&quot;20307&quot; value=&quot;290&quot;/&gt;&lt;/object&gt;&lt;object type=&quot;3&quot; unique_id=&quot;10036&quot;&gt;&lt;property id=&quot;20148&quot; value=&quot;5&quot;/&gt;&lt;property id=&quot;20300&quot; value=&quot;Slide 32 - &amp;quot;Drug Discovery&amp;#x0D;&amp;#x0A;SRI helps save lives through new drugs for cancer and infectious disease&amp;quot;&quot;/&gt;&lt;property id=&quot;20307&quot; value=&quot;291&quot;/&gt;&lt;/object&gt;&lt;object type=&quot;3&quot; unique_id=&quot;10037&quot;&gt;&lt;property id=&quot;20148&quot; value=&quot;5&quot;/&gt;&lt;property id=&quot;20300&quot; value=&quot;Slide 33 - &amp;quot;Medical Systems&amp;#x0D;&amp;#x0A;SRI innovations help patients recover faster, with fewer complications&amp;quot;&quot;/&gt;&lt;property id=&quot;20307&quot; value=&quot;292&quot;/&gt;&lt;/object&gt;&lt;object type=&quot;3&quot; unique_id=&quot;10038&quot;&gt;&lt;property id=&quot;20148&quot; value=&quot;5&quot;/&gt;&lt;property id=&quot;20300&quot; value=&quot;Slide 34 - &amp;quot;Education&amp;#x0D;&amp;#x0A;SRI helps improve how teachers teach and students learn&amp;quot;&quot;/&gt;&lt;property id=&quot;20307&quot; value=&quot;293&quot;/&gt;&lt;/object&gt;&lt;object type=&quot;3&quot; unique_id=&quot;10039&quot;&gt;&lt;property id=&quot;20148&quot; value=&quot;5&quot;/&gt;&lt;property id=&quot;20300&quot; value=&quot;Slide 35 - &amp;quot;Economic Development&amp;#x0D;&amp;#x0A;SRI helps enhance competitiveness around the globe&amp;quot;&quot;/&gt;&lt;property id=&quot;20307&quot; value=&quot;294&quot;/&gt;&lt;/object&gt;&lt;object type=&quot;3&quot; unique_id=&quot;10040&quot;&gt;&lt;property id=&quot;20148&quot; value=&quot;5&quot;/&gt;&lt;property id=&quot;20300&quot; value=&quot;Slide 36 - &amp;quot;Tourism&amp;#x0D;&amp;#x0A;SRI puts new destinations on the map&amp;quot;&quot;/&gt;&lt;property id=&quot;20307&quot; value=&quot;295&quot;/&gt;&lt;/object&gt;&lt;object type=&quot;3&quot; unique_id=&quot;10041&quot;&gt;&lt;property id=&quot;20148&quot; value=&quot;5&quot;/&gt;&lt;property id=&quot;20300&quot; value=&quot;Slide 37 - &amp;quot;Entertainment &amp;#x0D;&amp;#x0A;SRI and Sarnoff have changed how we see movies and television&amp;quot;&quot;/&gt;&lt;property id=&quot;20307&quot; value=&quot;296&quot;/&gt;&lt;/object&gt;&lt;object type=&quot;3&quot; unique_id=&quot;10042&quot;&gt;&lt;property id=&quot;20148&quot; value=&quot;5&quot;/&gt;&lt;property id=&quot;20300&quot; value=&quot;Slide 38 - &amp;quot;Capabilities Matched to Market Needs&amp;quot;&quot;/&gt;&lt;property id=&quot;20307&quot; value=&quot;297&quot;/&gt;&lt;/object&gt;&lt;object type=&quot;3&quot; unique_id=&quot;10043&quot;&gt;&lt;property id=&quot;20148&quot; value=&quot;5&quot;/&gt;&lt;property id=&quot;20300&quot; value=&quot;Slide 39 - &amp;quot;Deep Technical Capabilities &amp;#x0D;&amp;#x0A;SRI applies interdisciplinary skills to provide solutions to your needs&amp;quot;&quot;/&gt;&lt;property id=&quot;20307&quot; value=&quot;298&quot;/&gt;&lt;/object&gt;&lt;object type=&quot;3&quot; unique_id=&quot;10044&quot;&gt;&lt;property id=&quot;20148&quot; value=&quot;5&quot;/&gt;&lt;property id=&quot;20300&quot; value=&quot;Slide 40 - &amp;quot;Information and Computing &amp;#x0D;&amp;#x0A;Pioneering next-generation, disruptive technologies&amp;quot;&quot;/&gt;&lt;property id=&quot;20307&quot; value=&quot;299&quot;/&gt;&lt;/object&gt;&lt;object type=&quot;3&quot; unique_id=&quot;10045&quot;&gt;&lt;property id=&quot;20148&quot; value=&quot;5&quot;/&gt;&lt;property id=&quot;20300&quot; value=&quot;Slide 41 - &amp;quot;Networks and Communication&amp;#x0D;&amp;#x0A;Operationally effective systems for government and commercial clients&amp;quot;&quot;/&gt;&lt;property id=&quot;20307&quot; value=&quot;300&quot;/&gt;&lt;/object&gt;&lt;object type=&quot;3&quot; unique_id=&quot;10046&quot;&gt;&lt;property id=&quot;20148&quot; value=&quot;5&quot;/&gt;&lt;property id=&quot;20300&quot; value=&quot;Slide 42 - &amp;quot;Automation and Robotics&amp;#x0D;&amp;#x0A;From the world’s first reasoning robot to the latest advances&amp;quot;&quot;/&gt;&lt;property id=&quot;20307&quot; value=&quot;301&quot;/&gt;&lt;/object&gt;&lt;object type=&quot;3&quot; unique_id=&quot;10047&quot;&gt;&lt;property id=&quot;20148&quot; value=&quot;5&quot;/&gt;&lt;property id=&quot;20300&quot; value=&quot;Slide 43 - &amp;quot;Intelligence Systems &amp;#x0D;&amp;#x0A;From field support to end-to-end, secure information management systems&amp;quot;&quot;/&gt;&lt;property id=&quot;20307&quot; value=&quot;302&quot;/&gt;&lt;/object&gt;&lt;object type=&quot;3&quot; unique_id=&quot;10048&quot;&gt;&lt;property id=&quot;20148&quot; value=&quot;5&quot;/&gt;&lt;property id=&quot;20300&quot; value=&quot;Slide 44 - &amp;quot;Data Collection and Measurement&amp;#x0D;&amp;#x0A;State-of-the-art sensing and information processing&amp;quot;&quot;/&gt;&lt;property id=&quot;20307&quot; value=&quot;303&quot;/&gt;&lt;/object&gt;&lt;object type=&quot;3&quot; unique_id=&quot;10049&quot;&gt;&lt;property id=&quot;20148&quot; value=&quot;5&quot;/&gt;&lt;property id=&quot;20300&quot; value=&quot;Slide 45 - &amp;quot;Homeland Security &amp;#x0D;&amp;#x0A;SRI contributes to our nation’s preparedness&amp;quot;&quot;/&gt;&lt;property id=&quot;20307&quot; value=&quot;304&quot;/&gt;&lt;/object&gt;&lt;object type=&quot;3&quot; unique_id=&quot;10050&quot;&gt;&lt;property id=&quot;20148&quot; value=&quot;5&quot;/&gt;&lt;property id=&quot;20300&quot; value=&quot;Slide 46 - &amp;quot;Automotive&amp;#x0D;&amp;#x0A;Improving safety, comfort, cost, and environmental impact&amp;quot;&quot;/&gt;&lt;property id=&quot;20307&quot; value=&quot;305&quot;/&gt;&lt;/object&gt;&lt;object type=&quot;3&quot; unique_id=&quot;10051&quot;&gt;&lt;property id=&quot;20148&quot; value=&quot;5&quot;/&gt;&lt;property id=&quot;20300&quot; value=&quot;Slide 47 - &amp;quot;Energy and Environment&amp;#x0D;&amp;#x0A;From basic research to pilot tests and commercialization&amp;quot;&quot;/&gt;&lt;property id=&quot;20307&quot; value=&quot;306&quot;/&gt;&lt;/object&gt;&lt;object type=&quot;3&quot; unique_id=&quot;10052&quot;&gt;&lt;property id=&quot;20148&quot; value=&quot;5&quot;/&gt;&lt;property id=&quot;20300&quot; value=&quot;Slide 48 - &amp;quot;Marine Science and Technology&amp;#x0D;&amp;#x0A;Taking SRI’s capabilities to the water&amp;quot;&quot;/&gt;&lt;property id=&quot;20307&quot; value=&quot;307&quot;/&gt;&lt;/object&gt;&lt;object type=&quot;3&quot; unique_id=&quot;10053&quot;&gt;&lt;property id=&quot;20148&quot; value=&quot;5&quot;/&gt;&lt;property id=&quot;20300&quot; value=&quot;Slide 49 - &amp;quot;Advanced Materials and Structures&amp;#x0D;&amp;#x0A;From basic research to pilot tests and commercialization&amp;quot;&quot;/&gt;&lt;property id=&quot;20307&quot; value=&quot;308&quot;/&gt;&lt;/object&gt;&lt;object type=&quot;3&quot; unique_id=&quot;10054&quot;&gt;&lt;property id=&quot;20148&quot; value=&quot;5&quot;/&gt;&lt;property id=&quot;20300&quot; value=&quot;Slide 50 - &amp;quot;Medical and Surgical Devices&amp;#x0D;&amp;#x0A;Advancing new ideas from initial design to working prototype&amp;quot;&quot;/&gt;&lt;property id=&quot;20307&quot; value=&quot;309&quot;/&gt;&lt;/object&gt;&lt;object type=&quot;3&quot; unique_id=&quot;10055&quot;&gt;&lt;property id=&quot;20148&quot; value=&quot;5&quot;/&gt;&lt;property id=&quot;20300&quot; value=&quot;Slide 51 - &amp;quot;Computational Biology&amp;#x0D;&amp;#x0A;Opportunities for drug discovery, agriculture, and biotech&amp;quot;&quot;/&gt;&lt;property id=&quot;20307&quot; value=&quot;310&quot;/&gt;&lt;/object&gt;&lt;object type=&quot;3&quot; unique_id=&quot;10056&quot;&gt;&lt;property id=&quot;20148&quot; value=&quot;5&quot;/&gt;&lt;property id=&quot;20300&quot; value=&quot;Slide 52 - &amp;quot;Biosciences &amp;#x0D;&amp;#x0A;Complete drug discovery and preclinical development services&amp;quot;&quot;/&gt;&lt;property id=&quot;20307&quot; value=&quot;311&quot;/&gt;&lt;/object&gt;&lt;object type=&quot;3&quot; unique_id=&quot;10057&quot;&gt;&lt;property id=&quot;20148&quot; value=&quot;5&quot;/&gt;&lt;property id=&quot;20300&quot; value=&quot;Slide 53 - &amp;quot;Product Development&amp;#x0D;&amp;#x0A;From technology concepts to working product prototypes&amp;quot;&quot;/&gt;&lt;property id=&quot;20307&quot; value=&quot;312&quot;/&gt;&lt;/object&gt;&lt;object type=&quot;3&quot; unique_id=&quot;10058&quot;&gt;&lt;property id=&quot;20148&quot; value=&quot;5&quot;/&gt;&lt;property id=&quot;20300&quot; value=&quot;Slide 54 - &amp;quot;Public Policy&amp;#x0D;&amp;#x0A;Addressing challenges caused by technological, social, and economic change&amp;quot;&quot;/&gt;&lt;property id=&quot;20307&quot; value=&quot;313&quot;/&gt;&lt;/object&gt;&lt;object type=&quot;3&quot; unique_id=&quot;10059&quot;&gt;&lt;property id=&quot;20148&quot; value=&quot;5&quot;/&gt;&lt;property id=&quot;20300&quot; value=&quot;Slide 55 - &amp;quot;Sarnoff Corporation, an SRI Subsidiary &amp;#x0D;&amp;#x0A;Complementary capabilities to meet client needs&amp;quot;&quot;/&gt;&lt;property id=&quot;20307&quot; value=&quot;314&quot;/&gt;&lt;/object&gt;&lt;object type=&quot;3&quot; unique_id=&quot;10060&quot;&gt;&lt;property id=&quot;20148&quot; value=&quot;5&quot;/&gt;&lt;property id=&quot;20300&quot; value=&quot;Slide 56 - &amp;quot;SRI’s Value Creation Process™&amp;quot;&quot;/&gt;&lt;property id=&quot;20307&quot; value=&quot;315&quot;/&gt;&lt;/object&gt;&lt;object type=&quot;3&quot; unique_id=&quot;10061&quot;&gt;&lt;property id=&quot;20148&quot; value=&quot;5&quot;/&gt;&lt;property id=&quot;20300&quot; value=&quot;Slide 57 - &amp;quot;The Innovation Life Cycle&amp;#x0D;&amp;#x0A;Creation and delivery of new products and services in the marketplace&amp;quot;&quot;/&gt;&lt;property id=&quot;20307&quot; value=&quot;316&quot;/&gt;&lt;/object&gt;&lt;object type=&quot;3&quot; unique_id=&quot;10062&quot;&gt;&lt;property id=&quot;20148&quot; value=&quot;5&quot;/&gt;&lt;property id=&quot;20300&quot; value=&quot;Slide 58 - &amp;quot;SRI’s Process for Creating Customer Value&amp;#x0D;&amp;#x0A;Rigorously applying SRI’s Five Disciplines of Innovation™&amp;quot;&quot;/&gt;&lt;property id=&quot;20307&quot; value=&quot;317&quot;/&gt;&lt;/object&gt;&lt;object type=&quot;3&quot; unique_id=&quot;10063&quot;&gt;&lt;property id=&quot;20148&quot; value=&quot;5&quot;/&gt;&lt;property id=&quot;20300&quot; value=&quot;Slide 59 - &amp;quot;SRI’s “NABC” Approach&amp;#x0D;&amp;#x0A;Used to develop a quantitative value proposition—the first step in value creation&amp;quot;&quot;/&gt;&lt;property id=&quot;20307&quot; value=&quot;318&quot;/&gt;&lt;/object&gt;&lt;object type=&quot;3&quot; unique_id=&quot;10064&quot;&gt;&lt;property id=&quot;20148&quot; value=&quot;5&quot;/&gt;&lt;property id=&quot;20300&quot; value=&quot;Slide 60 - &amp;quot;SRI’s Model &amp;#x0D;&amp;#x0A;We have a vested interest in your success&amp;quot;&quot;/&gt;&lt;property id=&quot;20307&quot; value=&quot;319&quot;/&gt;&lt;/object&gt;&lt;object type=&quot;3&quot; unique_id=&quot;10065&quot;&gt;&lt;property id=&quot;20148&quot; value=&quot;5&quot;/&gt;&lt;property id=&quot;20300&quot; value=&quot;Slide 61 - &amp;quot;SRI’s Process for Creating New Ventures&amp;#x0D;&amp;#x0A;Disciplined and milestone-based&amp;quot;&quot;/&gt;&lt;property id=&quot;20307&quot; value=&quot;320&quot;/&gt;&lt;/object&gt;&lt;object type=&quot;3&quot; unique_id=&quot;10066&quot;&gt;&lt;property id=&quot;20148&quot; value=&quot;5&quot;/&gt;&lt;property id=&quot;20300&quot; value=&quot;Slide 62 - &amp;quot;Innovation Partnership Programs&amp;quot;&quot;/&gt;&lt;property id=&quot;20307&quot; value=&quot;321&quot;/&gt;&lt;/object&gt;&lt;object type=&quot;3&quot; unique_id=&quot;10067&quot;&gt;&lt;property id=&quot;20148&quot; value=&quot;5&quot;/&gt;&lt;property id=&quot;20300&quot; value=&quot;Slide 63 - &amp;quot;SRI Innovation Partnership Programs&amp;#x0D;&amp;#x0A;Helping organizations turn ideas into high-value products and services&amp;quot;&quot;/&gt;&lt;property id=&quot;20307&quot; value=&quot;322&quot;/&gt;&lt;/object&gt;&lt;object type=&quot;3&quot; unique_id=&quot;10068&quot;&gt;&lt;property id=&quot;20148&quot; value=&quot;5&quot;/&gt;&lt;property id=&quot;20300&quot; value=&quot;Slide 64 - &amp;quot;SRI Five Disciplines of Innovation™ Program&amp;#x0D;&amp;#x0A;For an organizational culture that consistently provides compelling va&quot;/&gt;&lt;property id=&quot;20307&quot; value=&quot;323&quot;/&gt;&lt;/object&gt;&lt;object type=&quot;3&quot; unique_id=&quot;10069&quot;&gt;&lt;property id=&quot;20148&quot; value=&quot;5&quot;/&gt;&lt;property id=&quot;20300&quot; value=&quot;Slide 65 - &amp;quot;Technology for Innovative Products Workshop &amp;#x0D;&amp;#x0A;New products and services for growth&amp;quot;&quot;/&gt;&lt;property id=&quot;20307&quot; value=&quot;324&quot;/&gt;&lt;/object&gt;&lt;object type=&quot;3&quot; unique_id=&quot;10070&quot;&gt;&lt;property id=&quot;20148&quot; value=&quot;5&quot;/&gt;&lt;property id=&quot;20300&quot; value=&quot;Slide 66 - &amp;quot;Ways We Can Work Together&amp;#x0D;&amp;#x0A;Flexible working arrangements to meet your needs&amp;quot;&quot;/&gt;&lt;property id=&quot;20307&quot; value=&quot;325&quot;/&gt;&lt;/object&gt;&lt;object type=&quot;3&quot; unique_id=&quot;10072&quot;&gt;&lt;property id=&quot;20148&quot; value=&quot;5&quot;/&gt;&lt;property id=&quot;20300&quot; value=&quot;Slide 67&quot;/&gt;&lt;property id=&quot;20307&quot; value=&quot;258&quot;/&gt;&lt;/object&gt;&lt;object type=&quot;3&quot; unique_id=&quot;98176&quot;&gt;&lt;property id=&quot;20148&quot; value=&quot;5&quot;/&gt;&lt;property id=&quot;20300&quot; value=&quot;Slide 12 - &amp;quot;Representative Clients and Partners&amp;#x0D;&amp;#x0A;SRI delivers innovation to governments&amp;quot;&quot;/&gt;&lt;property id=&quot;20307&quot; value=&quot;326&quot;/&gt;&lt;/object&gt;&lt;object type=&quot;3&quot; unique_id=&quot;98177&quot;&gt;&lt;property id=&quot;20148&quot; value=&quot;5&quot;/&gt;&lt;property id=&quot;20300&quot; value=&quot;Slide 13 - &amp;quot;Representative Clients and Partners&amp;#x0D;&amp;#x0A;SRI delivers innovation to established and start-up businesses&amp;quot;&quot;/&gt;&lt;property id=&quot;20307&quot; value=&quot;327&quot;/&gt;&lt;/object&gt;&lt;object type=&quot;3&quot; unique_id=&quot;98178&quot;&gt;&lt;property id=&quot;20148&quot; value=&quot;5&quot;/&gt;&lt;property id=&quot;20300&quot; value=&quot;Slide 14 - &amp;quot;Representative Clients and Partners&amp;#x0D;&amp;#x0A;SRI delivers innovation to foundations and industry&amp;quot;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82052</TotalTime>
  <Words>1365</Words>
  <Application>Microsoft Macintosh PowerPoint</Application>
  <PresentationFormat>On-screen Show (4:3)</PresentationFormat>
  <Paragraphs>301</Paragraphs>
  <Slides>31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Office Theme</vt:lpstr>
      <vt:lpstr>PowerPoint Presentation</vt:lpstr>
      <vt:lpstr>SRI International</vt:lpstr>
      <vt:lpstr>BioCyc Web Portal and Database Collection</vt:lpstr>
      <vt:lpstr>BioCyc.org Collection of 19,000 Pathway/Genome Databases</vt:lpstr>
      <vt:lpstr>BioCyc Databases Include</vt:lpstr>
      <vt:lpstr>MetaCyc: Metabolic Encyclopedia</vt:lpstr>
      <vt:lpstr>Creation of BioCyc Databases (PGDBs)</vt:lpstr>
      <vt:lpstr>Curation Tasks</vt:lpstr>
      <vt:lpstr>BioCyc Subscriptions</vt:lpstr>
      <vt:lpstr>BioCyc and Pathway Tools Capabilities</vt:lpstr>
      <vt:lpstr>Tutorial Series Overview</vt:lpstr>
      <vt:lpstr>Main BioCyc Page Types</vt:lpstr>
      <vt:lpstr>PowerPoint Presentation</vt:lpstr>
      <vt:lpstr>EcoCyc Project – EcoCyc.org</vt:lpstr>
      <vt:lpstr>Genome Informatics</vt:lpstr>
      <vt:lpstr>PowerPoint Presentation</vt:lpstr>
      <vt:lpstr>PowerPoint Presentation</vt:lpstr>
      <vt:lpstr>PowerPoint Presentation</vt:lpstr>
      <vt:lpstr>PowerPoint Presentation</vt:lpstr>
      <vt:lpstr>Pathway Informatics</vt:lpstr>
      <vt:lpstr>PowerPoint Presentation</vt:lpstr>
      <vt:lpstr>PowerPoint Presentation</vt:lpstr>
      <vt:lpstr>BioCyc Analysis Tools</vt:lpstr>
      <vt:lpstr>BioCyc Omics Analysis Operations</vt:lpstr>
      <vt:lpstr>Gene Expression Data on Single Pathway</vt:lpstr>
      <vt:lpstr>Organization of Omics Dashboard</vt:lpstr>
      <vt:lpstr>Drilling Down within Amino Acid Biosynthesis Plot</vt:lpstr>
      <vt:lpstr>SmartTables</vt:lpstr>
      <vt:lpstr>SmartTables</vt:lpstr>
      <vt:lpstr>Manipulate Genes and Sequences</vt:lpstr>
      <vt:lpstr>Using SmartTables: Browsing Database Attributes</vt:lpstr>
    </vt:vector>
  </TitlesOfParts>
  <Company>SRI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 International</dc:creator>
  <cp:lastModifiedBy>Peter Karp</cp:lastModifiedBy>
  <cp:revision>1291</cp:revision>
  <cp:lastPrinted>2010-12-10T21:21:47Z</cp:lastPrinted>
  <dcterms:created xsi:type="dcterms:W3CDTF">2010-12-20T17:54:08Z</dcterms:created>
  <dcterms:modified xsi:type="dcterms:W3CDTF">2021-11-06T01:00:42Z</dcterms:modified>
</cp:coreProperties>
</file>