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9" r:id="rId2"/>
    <p:sldId id="426" r:id="rId3"/>
    <p:sldId id="269" r:id="rId4"/>
    <p:sldId id="270" r:id="rId5"/>
    <p:sldId id="434" r:id="rId6"/>
    <p:sldId id="433" r:id="rId7"/>
    <p:sldId id="435" r:id="rId8"/>
    <p:sldId id="429" r:id="rId9"/>
    <p:sldId id="428" r:id="rId10"/>
    <p:sldId id="438" r:id="rId11"/>
    <p:sldId id="308" r:id="rId12"/>
    <p:sldId id="307" r:id="rId13"/>
    <p:sldId id="322" r:id="rId14"/>
    <p:sldId id="321" r:id="rId15"/>
    <p:sldId id="309" r:id="rId16"/>
    <p:sldId id="300" r:id="rId17"/>
    <p:sldId id="286" r:id="rId18"/>
    <p:sldId id="281" r:id="rId19"/>
    <p:sldId id="279" r:id="rId20"/>
    <p:sldId id="320" r:id="rId21"/>
    <p:sldId id="437" r:id="rId22"/>
    <p:sldId id="440" r:id="rId23"/>
    <p:sldId id="441" r:id="rId24"/>
    <p:sldId id="439" r:id="rId25"/>
  </p:sldIdLst>
  <p:sldSz cx="9144000" cy="5143500" type="screen16x9"/>
  <p:notesSz cx="7315200" cy="9601200"/>
  <p:custDataLst>
    <p:tags r:id="rId28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5" userDrawn="1">
          <p15:clr>
            <a:srgbClr val="A4A3A4"/>
          </p15:clr>
        </p15:guide>
        <p15:guide id="2" pos="2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26428" initials="LP" lastIdx="17" clrIdx="0"/>
  <p:cmAuthor id="1" name="Peter Kar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86F9"/>
    <a:srgbClr val="9AD8FF"/>
    <a:srgbClr val="91A09D"/>
    <a:srgbClr val="76908C"/>
    <a:srgbClr val="000000"/>
    <a:srgbClr val="4E4E4E"/>
    <a:srgbClr val="0A4191"/>
    <a:srgbClr val="184A91"/>
    <a:srgbClr val="1B509D"/>
    <a:srgbClr val="32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90" autoAdjust="0"/>
    <p:restoredTop sz="97840" autoAdjust="0"/>
  </p:normalViewPr>
  <p:slideViewPr>
    <p:cSldViewPr snapToGrid="0" showGuides="1">
      <p:cViewPr varScale="1">
        <p:scale>
          <a:sx n="150" d="100"/>
          <a:sy n="150" d="100"/>
        </p:scale>
        <p:origin x="456" y="168"/>
      </p:cViewPr>
      <p:guideLst>
        <p:guide orient="horz" pos="905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 snapToObjects="1">
      <p:cViewPr varScale="1">
        <p:scale>
          <a:sx n="82" d="100"/>
          <a:sy n="82" d="100"/>
        </p:scale>
        <p:origin x="-2936" y="-11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D716-24D4-5E4E-A8C1-F953489EDBB1}" type="datetimeFigureOut">
              <a:rPr lang="en-US" smtClean="0"/>
              <a:pPr/>
              <a:t>11/10/21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B831-52CE-EF42-8EE7-75F6221E4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EDD8B026-26FF-7545-AB19-912D0D0B60BD}" type="datetimeFigureOut">
              <a:rPr lang="en-US"/>
              <a:pPr/>
              <a:t>11/10/21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0FE6934C-9CFB-7B48-A6D0-7C600C119A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5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6672F69A-0A94-2043-87E7-DF8146FC5E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49756C7-CA5D-434E-84A4-F77DC8110D4D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3F5D5DB3-B915-1849-BECE-176C7E67E8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F0B878B-BC6C-5D4A-B2D5-BB5AB83061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B70CF956-CE50-DB44-8685-C375447D8AC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076C186-B084-D344-89D3-850FA3A922CA}" type="slidenum">
              <a:rPr lang="en-GB" altLang="en-US" sz="1200">
                <a:solidFill>
                  <a:srgbClr val="000000"/>
                </a:solidFill>
              </a:rPr>
              <a:pPr/>
              <a:t>3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3793" name="Text Box 1">
            <a:extLst>
              <a:ext uri="{FF2B5EF4-FFF2-40B4-BE49-F238E27FC236}">
                <a16:creationId xmlns:a16="http://schemas.microsoft.com/office/drawing/2014/main" id="{18AC15E5-C39B-0943-B8B1-F89B38B03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831263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100000"/>
              </a:lnSpc>
              <a:buClrTx/>
              <a:buFontTx/>
              <a:buNone/>
            </a:pPr>
            <a:fld id="{821DB92F-64CF-F645-BD4A-E5E8ADE823E0}" type="slidenum">
              <a:rPr lang="en-GB" altLang="en-US" sz="1200">
                <a:solidFill>
                  <a:srgbClr val="000000"/>
                </a:solidFill>
              </a:rPr>
              <a:pPr algn="r" eaLnBrk="1">
                <a:lnSpc>
                  <a:spcPct val="100000"/>
                </a:lnSpc>
                <a:buClrTx/>
                <a:buFontTx/>
                <a:buNone/>
              </a:pPr>
              <a:t>3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8DC4EA7C-9ADA-C545-BC01-9A16837A8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831263"/>
            <a:ext cx="29686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100000"/>
              </a:lnSpc>
              <a:buClrTx/>
              <a:buFontTx/>
              <a:buNone/>
            </a:pPr>
            <a:fld id="{6A57A525-389D-0F43-AB85-026169C8229B}" type="slidenum">
              <a:rPr lang="en-GB" altLang="en-US" sz="1200">
                <a:solidFill>
                  <a:srgbClr val="000000"/>
                </a:solidFill>
              </a:rPr>
              <a:pPr algn="r" eaLnBrk="1">
                <a:lnSpc>
                  <a:spcPct val="100000"/>
                </a:lnSpc>
                <a:buClrTx/>
                <a:buFontTx/>
                <a:buNone/>
              </a:pPr>
              <a:t>3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3795" name="Text Box 3">
            <a:extLst>
              <a:ext uri="{FF2B5EF4-FFF2-40B4-BE49-F238E27FC236}">
                <a16:creationId xmlns:a16="http://schemas.microsoft.com/office/drawing/2014/main" id="{34CF8A22-F4CF-A544-9725-7FCB2D0A2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831263"/>
            <a:ext cx="297021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buClrTx/>
              <a:buFontTx/>
              <a:buNone/>
            </a:pPr>
            <a:fld id="{09E3E5DB-5FB6-9E4B-B9FB-66FFA80B622D}" type="slidenum">
              <a:rPr lang="en-GB" altLang="en-US" sz="1200">
                <a:solidFill>
                  <a:srgbClr val="000000"/>
                </a:solidFill>
              </a:rPr>
              <a:pPr algn="r" eaLnBrk="1">
                <a:buClrTx/>
                <a:buFontTx/>
                <a:buNone/>
              </a:pPr>
              <a:t>3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C16065CC-DD6D-B34F-AAE5-6065914112B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30200" y="696913"/>
            <a:ext cx="6197600" cy="34877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39D3720D-D390-F447-811C-B22DE57AF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16425"/>
            <a:ext cx="5024438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1C6D154D-CDF8-B445-900D-D1FE0B760E4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FB17951-DF1F-0D44-AD37-04B5F5F65BEE}" type="slidenum">
              <a:rPr lang="en-GB" altLang="en-US" sz="1200">
                <a:solidFill>
                  <a:srgbClr val="000000"/>
                </a:solidFill>
              </a:rPr>
              <a:pPr/>
              <a:t>4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4817" name="Text Box 1">
            <a:extLst>
              <a:ext uri="{FF2B5EF4-FFF2-40B4-BE49-F238E27FC236}">
                <a16:creationId xmlns:a16="http://schemas.microsoft.com/office/drawing/2014/main" id="{F0A91CC2-173F-8F42-8B33-9963EA5C5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831263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100000"/>
              </a:lnSpc>
              <a:buClrTx/>
              <a:buFontTx/>
              <a:buNone/>
            </a:pPr>
            <a:fld id="{46ED297B-1AD5-4743-BF05-AD7563E4CFB5}" type="slidenum">
              <a:rPr lang="en-GB" altLang="en-US" sz="1200">
                <a:solidFill>
                  <a:srgbClr val="000000"/>
                </a:solidFill>
              </a:rPr>
              <a:pPr algn="r" eaLnBrk="1">
                <a:lnSpc>
                  <a:spcPct val="100000"/>
                </a:lnSpc>
                <a:buClrTx/>
                <a:buFontTx/>
                <a:buNone/>
              </a:pPr>
              <a:t>4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087AF1BC-0CB1-E047-BBC0-80E49890B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831263"/>
            <a:ext cx="29686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100000"/>
              </a:lnSpc>
              <a:buClrTx/>
              <a:buFontTx/>
              <a:buNone/>
            </a:pPr>
            <a:fld id="{7A0A244F-E696-2841-B7FB-7C8E4D38F6A1}" type="slidenum">
              <a:rPr lang="en-GB" altLang="en-US" sz="1200">
                <a:solidFill>
                  <a:srgbClr val="000000"/>
                </a:solidFill>
              </a:rPr>
              <a:pPr algn="r" eaLnBrk="1">
                <a:lnSpc>
                  <a:spcPct val="100000"/>
                </a:lnSpc>
                <a:buClrTx/>
                <a:buFontTx/>
                <a:buNone/>
              </a:pPr>
              <a:t>4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9C176567-A497-BE45-83B8-C1665828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831263"/>
            <a:ext cx="297021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buClrTx/>
              <a:buFontTx/>
              <a:buNone/>
            </a:pPr>
            <a:fld id="{2FB2ED3B-2351-664A-BAF7-E5C512F46AF8}" type="slidenum">
              <a:rPr lang="en-GB" altLang="en-US" sz="1200">
                <a:solidFill>
                  <a:srgbClr val="000000"/>
                </a:solidFill>
              </a:rPr>
              <a:pPr algn="r" eaLnBrk="1">
                <a:buClrTx/>
                <a:buFontTx/>
                <a:buNone/>
              </a:pPr>
              <a:t>4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34820" name="Text Box 4">
            <a:extLst>
              <a:ext uri="{FF2B5EF4-FFF2-40B4-BE49-F238E27FC236}">
                <a16:creationId xmlns:a16="http://schemas.microsoft.com/office/drawing/2014/main" id="{92C07D9C-DAF8-814C-90E8-17DC3086977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4900" y="696913"/>
            <a:ext cx="4648200" cy="34877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39766B36-E9EC-314F-997C-E4BF0F925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16425"/>
            <a:ext cx="5024438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293086"/>
            <a:ext cx="4397070" cy="113562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1827417"/>
            <a:ext cx="8229600" cy="85725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309562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9" y="1"/>
            <a:ext cx="3109911" cy="309562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4387850" cy="307181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82875"/>
            <a:ext cx="2482102" cy="5025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311149"/>
            <a:ext cx="3513666" cy="115922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125947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154532"/>
            <a:ext cx="7772400" cy="538076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24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71673"/>
            <a:ext cx="8229600" cy="857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077517"/>
            <a:ext cx="8229600" cy="351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4" y="4914901"/>
            <a:ext cx="795337" cy="2286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4910847"/>
            <a:ext cx="2143990" cy="267606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1" r:id="rId7"/>
  </p:sldLayoutIdLst>
  <p:txStyles>
    <p:titleStyle>
      <a:lvl1pPr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27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2pPr>
      <a:lvl3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3pPr>
      <a:lvl4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4pPr>
      <a:lvl5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9pPr>
    </p:titleStyle>
    <p:bodyStyle>
      <a:lvl1pPr marL="17264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1pPr>
      <a:lvl2pPr marL="34528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5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470297" indent="-125016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3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598885" indent="-128588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2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728663" indent="-129779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0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699396" y="1804738"/>
            <a:ext cx="7745203" cy="978671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/>
              <a:t>Comparative Tools, Searches, </a:t>
            </a:r>
            <a:r>
              <a:rPr lang="en-US" sz="3200" b="1" dirty="0" err="1"/>
              <a:t>SmartTables</a:t>
            </a:r>
            <a:r>
              <a:rPr lang="en-US" sz="3200" b="1" dirty="0"/>
              <a:t>, and Regulatory Overview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46863" y="2558432"/>
            <a:ext cx="7650271" cy="1638166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>
              <a:lnSpc>
                <a:spcPts val="1800"/>
              </a:lnSpc>
            </a:pPr>
            <a:r>
              <a:rPr lang="en-US" sz="2100" dirty="0"/>
              <a:t>Peter E. Midford									</a:t>
            </a:r>
            <a:r>
              <a:rPr lang="en-US" sz="2100" dirty="0" err="1"/>
              <a:t>ecocyc.org</a:t>
            </a:r>
            <a:endParaRPr lang="en-US" sz="2100" dirty="0"/>
          </a:p>
          <a:p>
            <a:pPr>
              <a:lnSpc>
                <a:spcPts val="1800"/>
              </a:lnSpc>
            </a:pPr>
            <a:r>
              <a:rPr lang="en-US" sz="2100" dirty="0"/>
              <a:t>SRI International									</a:t>
            </a:r>
            <a:r>
              <a:rPr lang="en-US" sz="2100" dirty="0" err="1"/>
              <a:t>biocyc.org</a:t>
            </a:r>
            <a:endParaRPr lang="en-US" sz="2100" dirty="0"/>
          </a:p>
          <a:p>
            <a:pPr>
              <a:lnSpc>
                <a:spcPts val="1800"/>
              </a:lnSpc>
            </a:pPr>
            <a:r>
              <a:rPr lang="en-US" sz="2100" dirty="0"/>
              <a:t>													</a:t>
            </a:r>
            <a:r>
              <a:rPr lang="en-US" sz="2100" dirty="0" err="1"/>
              <a:t>metacyc.org</a:t>
            </a:r>
            <a:endParaRPr lang="en-US" sz="2100" dirty="0"/>
          </a:p>
          <a:p>
            <a:pPr>
              <a:lnSpc>
                <a:spcPts val="1800"/>
              </a:lnSpc>
            </a:pPr>
            <a:endParaRPr lang="en-US" sz="2100" dirty="0"/>
          </a:p>
          <a:p>
            <a:pPr>
              <a:lnSpc>
                <a:spcPts val="1800"/>
              </a:lnSpc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825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342900" fontAlgn="auto">
              <a:spcAft>
                <a:spcPts val="0"/>
              </a:spcAft>
              <a:defRPr/>
            </a:pPr>
            <a:r>
              <a:rPr lang="en-US" sz="825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A3A029-79C6-8D43-B7F7-F84A96770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6" y="4221999"/>
            <a:ext cx="2914648" cy="68501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6EDEC-BB0E-E24B-9485-BA366243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Comparative Analysis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ECB7D-B0CF-EC4A-8109-1E333E3F7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Tools -&gt; Analysis -&gt; Comparative Analysis</a:t>
            </a:r>
          </a:p>
          <a:p>
            <a:r>
              <a:rPr lang="en-US" dirty="0"/>
              <a:t>Select a set of organisms and a set of object types</a:t>
            </a:r>
          </a:p>
          <a:p>
            <a:r>
              <a:rPr lang="en-US" dirty="0"/>
              <a:t>Result is a set of tables for each object type, each organism in a column</a:t>
            </a:r>
          </a:p>
          <a:p>
            <a:r>
              <a:rPr lang="en-US" dirty="0"/>
              <a:t>These tables provide lots of links for drilling down to get more detailed reports</a:t>
            </a:r>
          </a:p>
          <a:p>
            <a:r>
              <a:rPr lang="en-US" dirty="0"/>
              <a:t>Table of contents for navigating tables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02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CACC9F85-F85E-834D-A788-4CB0AD54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16682"/>
            <a:ext cx="5769769" cy="854869"/>
          </a:xfrm>
        </p:spPr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BADC53E-5FAF-A448-B066-2DCB0BA36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1650" y="857250"/>
            <a:ext cx="5769769" cy="388381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Define lists of database objects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 Narrow" panose="020B0604020202020204" pitchFamily="34" charset="0"/>
              </a:rPr>
              <a:t>Genes, metabolites, pathways, sequence regions, 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Browse their properties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Transform them into related objects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 (eg: transform list of genes → list of pathways)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Filter and combine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Share with public or specific collaborators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Export to spreadsheet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Omics analyses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5076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1DAEDFE-63D8-9240-B26F-BDD5D25DA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944982"/>
            <a:ext cx="3100388" cy="1626768"/>
          </a:xfrm>
          <a:prstGeom prst="rect">
            <a:avLst/>
          </a:prstGeom>
        </p:spPr>
      </p:pic>
      <p:sp>
        <p:nvSpPr>
          <p:cNvPr id="19457" name="Title 1">
            <a:extLst>
              <a:ext uri="{FF2B5EF4-FFF2-40B4-BE49-F238E27FC236}">
                <a16:creationId xmlns:a16="http://schemas.microsoft.com/office/drawing/2014/main" id="{45C53320-BC8F-3747-938D-37BAD789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SmartTables Location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21591F4A-448C-6643-AAFD-666562964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855134"/>
            <a:ext cx="8229600" cy="373949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Tools-&gt;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ea typeface="ＭＳ Ｐゴシック" panose="020B0600070205080204" pitchFamily="34" charset="-128"/>
              </a:rPr>
              <a:t>-&gt;My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Almost all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dirty="0">
                <a:ea typeface="ＭＳ Ｐゴシック" panose="020B0600070205080204" pitchFamily="34" charset="-128"/>
              </a:rPr>
              <a:t> operations require you to create a (free) BioCyc account for yourself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DE58FC-753A-CB44-8C3F-A680AF0A4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672" y="2120900"/>
            <a:ext cx="730327" cy="546100"/>
          </a:xfrm>
          <a:prstGeom prst="ellipse">
            <a:avLst/>
          </a:prstGeom>
          <a:noFill/>
          <a:ln w="41275">
            <a:solidFill>
              <a:srgbClr val="9AD8F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191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63A6415B-4FF1-D444-A314-DA6127CF9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16682"/>
            <a:ext cx="5769769" cy="854869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Three Types of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817974B9-68A4-2542-9552-2DB642338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1650" y="857250"/>
            <a:ext cx="5769769" cy="388381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Created by you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Created by other users  (public/private)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Tools -&gt;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-&gt; Public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SmartTables</a:t>
            </a: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Make your own copy to edit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Special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Tools -&gt;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-&gt; Special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SmartTables</a:t>
            </a: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All pathways, all metabolites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Also see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SmartTable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buttons on Organism Summary Page</a:t>
            </a:r>
            <a:b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</a:b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(Tools -&gt; Analysis -&gt; Summary Statistics)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9604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52F3A26F-F087-5446-8324-87290B408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ACB1D696-78F2-8F4D-A10B-4C720E342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ea typeface="ＭＳ Ｐゴシック" panose="020B0600070205080204" pitchFamily="34" charset="-128"/>
              </a:rPr>
              <a:t> are associated with a PGDB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Only objects in that PGDB can be added to a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dirty="0">
                <a:ea typeface="ＭＳ Ｐゴシック" panose="020B0600070205080204" pitchFamily="34" charset="-128"/>
              </a:rPr>
              <a:t> rows and columns can contain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PGDB objects and data fields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Text strings that are not bound to a PGDB object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5189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ED55329B-DBA6-AE42-9082-BA62240C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510" y="241698"/>
            <a:ext cx="5769769" cy="854869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SmartTables: User-Defined SmartTables</a:t>
            </a:r>
          </a:p>
        </p:txBody>
      </p:sp>
      <p:sp>
        <p:nvSpPr>
          <p:cNvPr id="21506" name="Content Placeholder 5">
            <a:extLst>
              <a:ext uri="{FF2B5EF4-FFF2-40B4-BE49-F238E27FC236}">
                <a16:creationId xmlns:a16="http://schemas.microsoft.com/office/drawing/2014/main" id="{B21060D7-200D-1542-8142-F6DD9EFA7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229" y="725091"/>
            <a:ext cx="2446734" cy="401478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Create a SmartTable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" panose="020B0604020202020204" pitchFamily="34" charset="0"/>
              </a:rPr>
              <a:t>Type in metabolite names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" panose="020B0604020202020204" pitchFamily="34" charset="0"/>
              </a:rPr>
              <a:t>From search results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" panose="020B0604020202020204" pitchFamily="34" charset="0"/>
              </a:rPr>
              <a:t>Upload a tab-delimited text file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1DAB9E6D-5556-6348-93C3-EF43E4218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548" y="1522810"/>
            <a:ext cx="4006453" cy="3403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929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4EC0FB03-260F-9845-84DF-4C4743419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SmartTables: User-Defined SmartTables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A78CD01-F2D0-304A-8ADF-40302B273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Create a SmartTable by typing in names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Operations -&gt; New -&gt; SmartTable of Objects from Text Entry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Names will be converted to rows of objects</a:t>
            </a:r>
          </a:p>
        </p:txBody>
      </p:sp>
      <p:pic>
        <p:nvPicPr>
          <p:cNvPr id="22531" name="Picture 6" descr="Screen shot 2011-04-22 at 10.33.55 AM.png">
            <a:extLst>
              <a:ext uri="{FF2B5EF4-FFF2-40B4-BE49-F238E27FC236}">
                <a16:creationId xmlns:a16="http://schemas.microsoft.com/office/drawing/2014/main" id="{871558FD-C312-604F-B079-F0672FFC2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2857500"/>
            <a:ext cx="44577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1178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CCA4139C-FCF8-D542-992B-42EB8813D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 from Search Results</a:t>
            </a:r>
          </a:p>
        </p:txBody>
      </p:sp>
      <p:sp>
        <p:nvSpPr>
          <p:cNvPr id="23554" name="Content Placeholder 1">
            <a:extLst>
              <a:ext uri="{FF2B5EF4-FFF2-40B4-BE49-F238E27FC236}">
                <a16:creationId xmlns:a16="http://schemas.microsoft.com/office/drawing/2014/main" id="{98D16E64-0966-2C4E-800D-2E2C528C6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050" y="742950"/>
            <a:ext cx="5143500" cy="28003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“Turn into a SmartTable” button appears on all search results</a:t>
            </a:r>
          </a:p>
        </p:txBody>
      </p:sp>
      <p:pic>
        <p:nvPicPr>
          <p:cNvPr id="23555" name="Picture 1">
            <a:extLst>
              <a:ext uri="{FF2B5EF4-FFF2-40B4-BE49-F238E27FC236}">
                <a16:creationId xmlns:a16="http://schemas.microsoft.com/office/drawing/2014/main" id="{02D5AEA5-2CB5-8246-82DF-D01E3B018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1346597"/>
            <a:ext cx="17240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071E1963-2791-9440-AA77-5358F333F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344341"/>
            <a:ext cx="6629400" cy="1959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820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023088FA-5F27-5943-A287-FF5545489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05507"/>
            <a:ext cx="5769769" cy="854869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Using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ea typeface="ＭＳ Ｐゴシック" panose="020B0600070205080204" pitchFamily="34" charset="-128"/>
              </a:rPr>
              <a:t>: Attributes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EE4170B3-62D5-B548-A8F1-9470C8F3F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1650" y="971550"/>
            <a:ext cx="5769769" cy="3598069"/>
          </a:xfrm>
        </p:spPr>
        <p:txBody>
          <a:bodyPr/>
          <a:lstStyle/>
          <a:p>
            <a:r>
              <a:rPr lang="en-US" altLang="en-US" sz="1500" dirty="0">
                <a:ea typeface="ＭＳ Ｐゴシック" panose="020B0600070205080204" pitchFamily="34" charset="-128"/>
              </a:rPr>
              <a:t>Find the chromosome positions of all genes encoding enzymes of a pathway, sort by position.  Find regulators of those genes. </a:t>
            </a:r>
          </a:p>
          <a:p>
            <a:endParaRPr lang="en-US" altLang="en-US" sz="675" dirty="0">
              <a:ea typeface="ＭＳ Ｐゴシック" panose="020B0600070205080204" pitchFamily="34" charset="-128"/>
            </a:endParaRP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Create a group that contains the pathway.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In the “Transforms” menu, select “Genes of pathway”.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Select gene column and select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 Narrow" panose="020B0604020202020204" pitchFamily="34" charset="0"/>
              </a:rPr>
              <a:t>Operations &gt; New &gt; Group from column    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 Narrow" panose="020B0604020202020204" pitchFamily="34" charset="0"/>
              </a:rPr>
              <a:t>Click “+” at top of gene column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Select “left-end-position” from “Add Property Column” menu and add.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Sort by position by clicking on arrow in column header.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Select “Direct regulators of gene” from “Add Transform Column” menu.</a:t>
            </a:r>
          </a:p>
        </p:txBody>
      </p:sp>
    </p:spTree>
    <p:extLst>
      <p:ext uri="{BB962C8B-B14F-4D97-AF65-F5344CB8AC3E}">
        <p14:creationId xmlns:p14="http://schemas.microsoft.com/office/powerpoint/2010/main" val="2728895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2275D0F7-7134-BA4C-A84D-BC6ED6411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940" y="448408"/>
            <a:ext cx="6385230" cy="523142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Using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ea typeface="ＭＳ Ｐゴシック" panose="020B0600070205080204" pitchFamily="34" charset="-128"/>
              </a:rPr>
              <a:t>: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dirty="0">
                <a:ea typeface="ＭＳ Ｐゴシック" panose="020B0600070205080204" pitchFamily="34" charset="-128"/>
              </a:rPr>
              <a:t> Transformations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8F89A5F0-E2FC-A544-B76C-E8C15BB48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7350" y="857250"/>
            <a:ext cx="5769769" cy="3598069"/>
          </a:xfrm>
        </p:spPr>
        <p:txBody>
          <a:bodyPr/>
          <a:lstStyle/>
          <a:p>
            <a:endParaRPr lang="en-US" altLang="en-US" sz="1500" dirty="0">
              <a:solidFill>
                <a:srgbClr val="FFFFFF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Find all genes that are regulated by a transcriptional regulator.</a:t>
            </a:r>
          </a:p>
          <a:p>
            <a:endParaRPr lang="en-US" altLang="en-US" sz="1500" dirty="0">
              <a:ea typeface="ＭＳ Ｐゴシック" panose="020B0600070205080204" pitchFamily="34" charset="-128"/>
            </a:endParaRP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Create a </a:t>
            </a:r>
            <a:r>
              <a:rPr lang="en-US" altLang="en-US" sz="1500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sz="1500" dirty="0">
                <a:ea typeface="ＭＳ Ｐゴシック" panose="020B0600070205080204" pitchFamily="34" charset="-128"/>
              </a:rPr>
              <a:t> that contains the transcription factor.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In the “Transforms” menu, select “Regulation – genes regulated by polypeptide, complex, or RNA”.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A new column containing all genes regulated by the transcription factor is generated.  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This </a:t>
            </a:r>
            <a:r>
              <a:rPr lang="en-US" altLang="en-US" sz="1500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sz="1500" dirty="0">
                <a:ea typeface="ＭＳ Ｐゴシック" panose="020B0600070205080204" pitchFamily="34" charset="-128"/>
              </a:rPr>
              <a:t> can be further transformed, e.g. into metabolic pathways.</a:t>
            </a:r>
          </a:p>
          <a:p>
            <a:r>
              <a:rPr lang="en-US" altLang="en-US" sz="1500" dirty="0">
                <a:ea typeface="ＭＳ Ｐゴシック" panose="020B0600070205080204" pitchFamily="34" charset="-128"/>
              </a:rPr>
              <a:t>The resulting lists can be exported.</a:t>
            </a:r>
          </a:p>
        </p:txBody>
      </p:sp>
    </p:spTree>
    <p:extLst>
      <p:ext uri="{BB962C8B-B14F-4D97-AF65-F5344CB8AC3E}">
        <p14:creationId xmlns:p14="http://schemas.microsoft.com/office/powerpoint/2010/main" val="263752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082B5DCE-42DB-1841-8F65-0FF33F9D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Tutorial Overview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AD2F1BD8-6805-2B4B-BF31-89AD2E727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en-US" altLang="en-US" dirty="0"/>
          </a:p>
          <a:p>
            <a:r>
              <a:rPr lang="en-US" dirty="0"/>
              <a:t>Comparative Genome Browser</a:t>
            </a:r>
          </a:p>
          <a:p>
            <a:r>
              <a:rPr lang="en-US" dirty="0"/>
              <a:t>Orthologs in BioCyc</a:t>
            </a:r>
          </a:p>
          <a:p>
            <a:r>
              <a:rPr lang="en-US" dirty="0"/>
              <a:t>Blast Searching in BioCyc</a:t>
            </a:r>
          </a:p>
          <a:p>
            <a:r>
              <a:rPr lang="en-US" dirty="0"/>
              <a:t>Cross Organism Search</a:t>
            </a:r>
          </a:p>
          <a:p>
            <a:r>
              <a:rPr lang="en-US" dirty="0"/>
              <a:t>Multi-organism Search</a:t>
            </a:r>
          </a:p>
          <a:p>
            <a:r>
              <a:rPr lang="en-US" dirty="0"/>
              <a:t>Comparative Analysis Tables</a:t>
            </a:r>
          </a:p>
          <a:p>
            <a:r>
              <a:rPr lang="en-US" dirty="0"/>
              <a:t>Using </a:t>
            </a:r>
            <a:r>
              <a:rPr lang="en-US" dirty="0" err="1"/>
              <a:t>SmartTables</a:t>
            </a:r>
            <a:r>
              <a:rPr lang="en-US" dirty="0"/>
              <a:t> to store, share, and analyze lists of genes and metabolites</a:t>
            </a:r>
          </a:p>
          <a:p>
            <a:r>
              <a:rPr lang="en-US" dirty="0"/>
              <a:t>Regulatory Overview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19D2E07C-7E42-424A-8B6E-E6E13E110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Other Operations on SmartTables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73D8AB23-D311-DE46-8B63-6EF31310A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Set union, intersection, difference among two SmartTables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Filter SmartTable rows to keep/reject all rows containing specified value or substring or regular expression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Share SmartTable with public or specified users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Freeze SmartTable for publication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9332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FBE63-1B03-844C-97CD-3FB7D199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C070C-5DD0-F141-8055-352E7B1F4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Tools -&gt; Genome -&gt; Regulatory Overview</a:t>
            </a:r>
          </a:p>
          <a:p>
            <a:r>
              <a:rPr lang="en-US" dirty="0"/>
              <a:t>Displays transcriptional regulatory interactions among genes (when available)</a:t>
            </a:r>
          </a:p>
          <a:p>
            <a:r>
              <a:rPr lang="en-US" dirty="0"/>
              <a:t>BioCyc databases can include information for both protein and small RNA transcriptional regulators</a:t>
            </a:r>
          </a:p>
          <a:p>
            <a:r>
              <a:rPr lang="en-US" dirty="0"/>
              <a:t>Transcriptional information is also found in the regulon tab of gene pages and transcription unit pages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043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D21DF-2099-5F46-951A-11377F555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1C7B9-D691-8A43-9EC4-A002CF9D3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Diagram with 3 ovals of genes (grey shapes/icons)</a:t>
            </a:r>
          </a:p>
          <a:p>
            <a:r>
              <a:rPr lang="en-US" dirty="0"/>
              <a:t>Right-side operations menu</a:t>
            </a:r>
          </a:p>
          <a:p>
            <a:r>
              <a:rPr lang="en-US" dirty="0"/>
              <a:t>Data-layer box</a:t>
            </a:r>
          </a:p>
          <a:p>
            <a:r>
              <a:rPr lang="en-US" dirty="0"/>
              <a:t>Opacity control</a:t>
            </a:r>
          </a:p>
          <a:p>
            <a:r>
              <a:rPr lang="en-US" dirty="0"/>
              <a:t>Zoom control</a:t>
            </a:r>
          </a:p>
          <a:p>
            <a:pPr lvl="1"/>
            <a:r>
              <a:rPr lang="en-US" dirty="0"/>
              <a:t>Use control on left side or mouse wheel (preferred)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08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D21DF-2099-5F46-951A-11377F555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1C7B9-D691-8A43-9EC4-A002CF9D3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Roll over gene to see details window</a:t>
            </a:r>
          </a:p>
          <a:p>
            <a:pPr lvl="1"/>
            <a:r>
              <a:rPr lang="en-US" dirty="0"/>
              <a:t>Click ‘keep’ button to hold window open</a:t>
            </a:r>
          </a:p>
          <a:p>
            <a:pPr lvl="1"/>
            <a:r>
              <a:rPr lang="en-US" dirty="0"/>
              <a:t>Indicates how many regulators and </a:t>
            </a:r>
            <a:r>
              <a:rPr lang="en-US" dirty="0" err="1"/>
              <a:t>regulatees</a:t>
            </a:r>
            <a:r>
              <a:rPr lang="en-US" dirty="0"/>
              <a:t> (genes its product regulates)</a:t>
            </a:r>
          </a:p>
          <a:p>
            <a:pPr lvl="1"/>
            <a:r>
              <a:rPr lang="en-US" dirty="0"/>
              <a:t>Right click to highlight the gene, its regulators, its </a:t>
            </a:r>
            <a:r>
              <a:rPr lang="en-US" dirty="0" err="1"/>
              <a:t>regulatees</a:t>
            </a:r>
            <a:r>
              <a:rPr lang="en-US" dirty="0"/>
              <a:t>, or save report to a file</a:t>
            </a:r>
          </a:p>
          <a:p>
            <a:r>
              <a:rPr lang="en-US" dirty="0"/>
              <a:t>Right-side operations menu</a:t>
            </a:r>
          </a:p>
          <a:p>
            <a:r>
              <a:rPr lang="en-US" dirty="0"/>
              <a:t>Data-layer box</a:t>
            </a:r>
          </a:p>
          <a:p>
            <a:r>
              <a:rPr lang="en-US" dirty="0"/>
              <a:t>Opacity control</a:t>
            </a:r>
          </a:p>
          <a:p>
            <a:r>
              <a:rPr lang="en-US" dirty="0"/>
              <a:t>Zoom control</a:t>
            </a:r>
          </a:p>
          <a:p>
            <a:pPr lvl="1"/>
            <a:r>
              <a:rPr lang="en-US" dirty="0"/>
              <a:t>Use control on left side or mouse wheel (preferred)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84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43BB8-2757-3B47-9E4B-FD428636A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Overview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442FC2-E05B-B741-8309-DAAC576A50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432" y="1077913"/>
            <a:ext cx="8139911" cy="3516312"/>
          </a:xfrm>
        </p:spPr>
      </p:pic>
    </p:spTree>
    <p:extLst>
      <p:ext uri="{BB962C8B-B14F-4D97-AF65-F5344CB8AC3E}">
        <p14:creationId xmlns:p14="http://schemas.microsoft.com/office/powerpoint/2010/main" val="2766616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>
            <a:extLst>
              <a:ext uri="{FF2B5EF4-FFF2-40B4-BE49-F238E27FC236}">
                <a16:creationId xmlns:a16="http://schemas.microsoft.com/office/drawing/2014/main" id="{C1F982A2-6C4B-4440-B296-B419E2C49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238125"/>
            <a:ext cx="480060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lnSpc>
                <a:spcPct val="98000"/>
              </a:lnSpc>
              <a:buClrTx/>
              <a:buFontTx/>
              <a:buNone/>
              <a:defRPr/>
            </a:pPr>
            <a:r>
              <a:rPr lang="en-GB" b="1" i="1" dirty="0">
                <a:solidFill>
                  <a:schemeClr val="tx1"/>
                </a:solidFill>
                <a:latin typeface="Stone Serif" charset="0"/>
              </a:rPr>
              <a:t>Comparative Genome Browser</a:t>
            </a:r>
          </a:p>
        </p:txBody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236AD629-29AE-4846-8553-3B32AF889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203723"/>
            <a:ext cx="6172200" cy="282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4000"/>
              </a:lnSpc>
              <a:spcBef>
                <a:spcPts val="450"/>
              </a:spcBef>
              <a:buClr>
                <a:srgbClr val="618FFD"/>
              </a:buClr>
              <a:buFont typeface="Wingdings" pitchFamily="2" charset="2"/>
              <a:buChar char=""/>
            </a:pPr>
            <a:r>
              <a:rPr lang="en-GB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To enter, in Gene page, click on 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“</a:t>
            </a:r>
            <a:r>
              <a:rPr lang="en-GB" altLang="ja-JP" sz="1800" b="1" dirty="0">
                <a:solidFill>
                  <a:schemeClr val="tx1"/>
                </a:solidFill>
                <a:latin typeface="Arial" panose="020B0604020202020204" pitchFamily="34" charset="0"/>
              </a:rPr>
              <a:t>Align in Multi-Genome Browser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”</a:t>
            </a:r>
            <a:endParaRPr lang="en-US" altLang="ja-JP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4000"/>
              </a:lnSpc>
              <a:spcBef>
                <a:spcPts val="450"/>
              </a:spcBef>
              <a:buClr>
                <a:srgbClr val="618FFD"/>
              </a:buClr>
              <a:buFont typeface="Wingdings" pitchFamily="2" charset="2"/>
              <a:buChar char=""/>
            </a:pP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“</a:t>
            </a:r>
            <a:r>
              <a:rPr lang="en-GB" altLang="ja-JP" sz="1800" b="1" dirty="0">
                <a:solidFill>
                  <a:schemeClr val="tx1"/>
                </a:solidFill>
                <a:latin typeface="Arial" panose="020B0604020202020204" pitchFamily="34" charset="0"/>
              </a:rPr>
              <a:t>Select Allowed Organisms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”</a:t>
            </a:r>
            <a:r>
              <a:rPr lang="en-GB" altLang="ja-JP" sz="1800" b="1" dirty="0">
                <a:solidFill>
                  <a:schemeClr val="tx1"/>
                </a:solidFill>
                <a:latin typeface="Arial" panose="020B0604020202020204" pitchFamily="34" charset="0"/>
              </a:rPr>
              <a:t> to set or adjust which organisms to compare with</a:t>
            </a:r>
          </a:p>
          <a:p>
            <a:pPr>
              <a:lnSpc>
                <a:spcPct val="104000"/>
              </a:lnSpc>
              <a:spcBef>
                <a:spcPts val="450"/>
              </a:spcBef>
              <a:buClr>
                <a:srgbClr val="618FFD"/>
              </a:buClr>
              <a:buFont typeface="Wingdings" pitchFamily="2" charset="2"/>
              <a:buChar char=""/>
            </a:pPr>
            <a:r>
              <a:rPr lang="en-GB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Comparison only works with organisms with computed orthologs</a:t>
            </a:r>
          </a:p>
          <a:p>
            <a:pPr>
              <a:lnSpc>
                <a:spcPct val="104000"/>
              </a:lnSpc>
              <a:spcBef>
                <a:spcPts val="450"/>
              </a:spcBef>
              <a:buClr>
                <a:srgbClr val="618FFD"/>
              </a:buClr>
              <a:buFont typeface="Wingdings" pitchFamily="2" charset="2"/>
              <a:buChar char=""/>
            </a:pPr>
            <a:r>
              <a:rPr lang="en-GB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The selected gene is </a:t>
            </a:r>
            <a:r>
              <a:rPr lang="en-GB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centered</a:t>
            </a:r>
            <a:r>
              <a:rPr lang="en-GB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, and aligned with Orthologs in the other PGDBs</a:t>
            </a:r>
          </a:p>
          <a:p>
            <a:pPr>
              <a:lnSpc>
                <a:spcPct val="104000"/>
              </a:lnSpc>
              <a:spcBef>
                <a:spcPts val="450"/>
              </a:spcBef>
              <a:buClr>
                <a:srgbClr val="618FFD"/>
              </a:buClr>
              <a:buFont typeface="Wingdings" pitchFamily="2" charset="2"/>
              <a:buChar char=""/>
            </a:pPr>
            <a:r>
              <a:rPr lang="en-GB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Colors</a:t>
            </a:r>
            <a:r>
              <a:rPr lang="en-GB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mean shared Orthologs.  A dozen </a:t>
            </a:r>
            <a:r>
              <a:rPr lang="en-GB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colors</a:t>
            </a:r>
            <a:r>
              <a:rPr lang="en-GB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are reused.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>
            <a:extLst>
              <a:ext uri="{FF2B5EF4-FFF2-40B4-BE49-F238E27FC236}">
                <a16:creationId xmlns:a16="http://schemas.microsoft.com/office/drawing/2014/main" id="{29169330-BAAD-6F45-863A-09D99CB65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270273"/>
            <a:ext cx="4800600" cy="72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lnSpc>
                <a:spcPct val="98000"/>
              </a:lnSpc>
              <a:buClrTx/>
              <a:buFontTx/>
              <a:buNone/>
              <a:defRPr/>
            </a:pPr>
            <a:r>
              <a:rPr lang="en-US" b="1" i="1" dirty="0">
                <a:solidFill>
                  <a:schemeClr val="tx1"/>
                </a:solidFill>
                <a:latin typeface="Stone Serif" charset="0"/>
              </a:rPr>
              <a:t>Comparative Genome Browser Display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5CEAB038-159F-8E4E-B01A-FDB16DA90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203722"/>
            <a:ext cx="61722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34E7AA61-E04B-F94F-BA42-8DBCAFA04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5" t="31580" r="13651" b="13155"/>
          <a:stretch>
            <a:fillRect/>
          </a:stretch>
        </p:blipFill>
        <p:spPr bwMode="auto">
          <a:xfrm>
            <a:off x="1485900" y="1028700"/>
            <a:ext cx="614243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 xmlns:r="http://schemas.openxmlformats.org/officeDocument/2006/relationships"/>
                  <a:srcRect l="30945" t="31580" r="13651" b="1315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A9458-1EFB-D543-9272-81432BAE1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Orthologs Display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2C034-667D-A949-A9B7-36F1AC13B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all organisms have orthologs computed</a:t>
            </a:r>
          </a:p>
          <a:p>
            <a:r>
              <a:rPr lang="en-US" dirty="0"/>
              <a:t>Start from a Gene page</a:t>
            </a:r>
          </a:p>
          <a:p>
            <a:r>
              <a:rPr lang="en-US" dirty="0"/>
              <a:t>Show orthologs in multiple databases</a:t>
            </a:r>
          </a:p>
          <a:p>
            <a:endParaRPr lang="en-US" dirty="0"/>
          </a:p>
        </p:txBody>
      </p:sp>
      <p:pic>
        <p:nvPicPr>
          <p:cNvPr id="5" name="Picture 4" descr="Table of orthologs for the E coli K-12 gene trpA, showing orthologous genes in 5 related bacterial species with links to gene pages, product pages and operon diagrams for each orthologous gene">
            <a:extLst>
              <a:ext uri="{FF2B5EF4-FFF2-40B4-BE49-F238E27FC236}">
                <a16:creationId xmlns:a16="http://schemas.microsoft.com/office/drawing/2014/main" id="{198A3484-F120-D441-A224-2775863C0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88" y="2245150"/>
            <a:ext cx="5170719" cy="261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09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12B35-2ADB-124C-97EF-617A4469D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Blast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52D73-7EBB-4B47-BF6A-675068871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Search Protein/Nucleotide sequences</a:t>
            </a:r>
          </a:p>
          <a:p>
            <a:pPr lvl="1"/>
            <a:r>
              <a:rPr lang="en-US" dirty="0"/>
              <a:t>Single Organism Database or</a:t>
            </a:r>
          </a:p>
          <a:p>
            <a:pPr lvl="1"/>
            <a:r>
              <a:rPr lang="en-US" dirty="0"/>
              <a:t>All databases in BioCyc</a:t>
            </a:r>
          </a:p>
          <a:p>
            <a:r>
              <a:rPr lang="en-US" dirty="0"/>
              <a:t>Searching single organism is very fast</a:t>
            </a:r>
          </a:p>
          <a:p>
            <a:r>
              <a:rPr lang="en-US" dirty="0"/>
              <a:t>Blast results page has links to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157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12B35-2ADB-124C-97EF-617A4469D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Pattern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52D73-7EBB-4B47-BF6A-675068871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Tools -&gt; Search -&gt; Sequence Pattern Search</a:t>
            </a:r>
          </a:p>
          <a:p>
            <a:r>
              <a:rPr lang="en-US" dirty="0"/>
              <a:t>Search for protein or nucleotide sequences that match short patterns</a:t>
            </a:r>
          </a:p>
          <a:p>
            <a:r>
              <a:rPr lang="en-US" dirty="0"/>
              <a:t>Supports a pattern matching language</a:t>
            </a:r>
          </a:p>
          <a:p>
            <a:r>
              <a:rPr lang="en-US" dirty="0"/>
              <a:t>Language is documented on search page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497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C7CD9-E6C4-394A-92F2-08D4B0A3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 Organism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37C12-9753-FB47-9DB3-80FEAC554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Tools-&gt; Cross Organism Search</a:t>
            </a:r>
          </a:p>
          <a:p>
            <a:r>
              <a:rPr lang="en-US" dirty="0"/>
              <a:t>Text search for substrings in names (including synonyms) and summary fields</a:t>
            </a:r>
          </a:p>
          <a:p>
            <a:r>
              <a:rPr lang="en-US" dirty="0"/>
              <a:t>No limit on the number of organisms you can search against</a:t>
            </a:r>
          </a:p>
          <a:p>
            <a:r>
              <a:rPr lang="en-US" dirty="0"/>
              <a:t>Can search across multiple types of object</a:t>
            </a:r>
          </a:p>
          <a:p>
            <a:r>
              <a:rPr lang="en-US" dirty="0"/>
              <a:t>Matches may need any or all terms in set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187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72ADC-FD04-E742-BC4A-0AF973196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MultiOrganism</a:t>
            </a:r>
            <a:r>
              <a:rPr lang="en-US" dirty="0"/>
              <a:t>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5DD74-2097-3446-9DB0-7832B0CA9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813197"/>
            <a:ext cx="8229600" cy="351710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General search (features, not just text match) across objects of a particular type across up to 70 organisms</a:t>
            </a:r>
          </a:p>
          <a:p>
            <a:r>
              <a:rPr lang="en-US" dirty="0"/>
              <a:t>An option in the main search menus and just extends those same searches across a set of organisms</a:t>
            </a:r>
          </a:p>
          <a:p>
            <a:r>
              <a:rPr lang="en-US" dirty="0"/>
              <a:t>Select the ”Search across multiple organisms” – menu will expand to show a dialog for selecting organisms or an existing set</a:t>
            </a:r>
          </a:p>
          <a:p>
            <a:r>
              <a:rPr lang="en-US" dirty="0"/>
              <a:t>This isn’t a text search; you can search for any of the properties available for the type you are searching for.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1165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98099</TotalTime>
  <Words>1063</Words>
  <Application>Microsoft Macintosh PowerPoint</Application>
  <PresentationFormat>On-screen Show (16:9)</PresentationFormat>
  <Paragraphs>186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Narrow</vt:lpstr>
      <vt:lpstr>Calibri</vt:lpstr>
      <vt:lpstr>Stone Serif</vt:lpstr>
      <vt:lpstr>Times New Roman</vt:lpstr>
      <vt:lpstr>Wingdings</vt:lpstr>
      <vt:lpstr>Office Theme</vt:lpstr>
      <vt:lpstr>PowerPoint Presentation</vt:lpstr>
      <vt:lpstr>Tutorial Overview</vt:lpstr>
      <vt:lpstr>PowerPoint Presentation</vt:lpstr>
      <vt:lpstr>PowerPoint Presentation</vt:lpstr>
      <vt:lpstr>Orthologs Display</vt:lpstr>
      <vt:lpstr>Blast Search</vt:lpstr>
      <vt:lpstr>Sequence Pattern Search</vt:lpstr>
      <vt:lpstr>Cross Organism Search</vt:lpstr>
      <vt:lpstr>MultiOrganism Search</vt:lpstr>
      <vt:lpstr>Comparative Analysis Tables</vt:lpstr>
      <vt:lpstr>SmartTables</vt:lpstr>
      <vt:lpstr>SmartTables Location</vt:lpstr>
      <vt:lpstr>Three Types of SmartTables</vt:lpstr>
      <vt:lpstr>Creating SmartTables</vt:lpstr>
      <vt:lpstr>Creating SmartTables: User-Defined SmartTables</vt:lpstr>
      <vt:lpstr>Creating SmartTables: User-Defined SmartTables</vt:lpstr>
      <vt:lpstr>Creating SmartTables from Search Results</vt:lpstr>
      <vt:lpstr>Using SmartTables: Attributes</vt:lpstr>
      <vt:lpstr>Using SmartTables: SmartTable Transformations</vt:lpstr>
      <vt:lpstr>Other Operations on SmartTables</vt:lpstr>
      <vt:lpstr>Regulatory Overview</vt:lpstr>
      <vt:lpstr>Regulatory Overview</vt:lpstr>
      <vt:lpstr>Regulatory Overview</vt:lpstr>
      <vt:lpstr>Regulatory Overview</vt:lpstr>
    </vt:vector>
  </TitlesOfParts>
  <Company>SRI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 International</dc:creator>
  <cp:lastModifiedBy>Peter Midford</cp:lastModifiedBy>
  <cp:revision>1395</cp:revision>
  <cp:lastPrinted>2010-12-10T21:21:47Z</cp:lastPrinted>
  <dcterms:created xsi:type="dcterms:W3CDTF">2010-12-20T17:54:08Z</dcterms:created>
  <dcterms:modified xsi:type="dcterms:W3CDTF">2021-11-11T16:03:02Z</dcterms:modified>
</cp:coreProperties>
</file>