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51" r:id="rId1"/>
  </p:sldMasterIdLst>
  <p:notesMasterIdLst>
    <p:notesMasterId r:id="rId22"/>
  </p:notesMasterIdLst>
  <p:handoutMasterIdLst>
    <p:handoutMasterId r:id="rId23"/>
  </p:handoutMasterIdLst>
  <p:sldIdLst>
    <p:sldId id="291" r:id="rId2"/>
    <p:sldId id="395" r:id="rId3"/>
    <p:sldId id="386" r:id="rId4"/>
    <p:sldId id="376" r:id="rId5"/>
    <p:sldId id="387" r:id="rId6"/>
    <p:sldId id="377" r:id="rId7"/>
    <p:sldId id="393" r:id="rId8"/>
    <p:sldId id="396" r:id="rId9"/>
    <p:sldId id="397" r:id="rId10"/>
    <p:sldId id="398" r:id="rId11"/>
    <p:sldId id="388" r:id="rId12"/>
    <p:sldId id="399" r:id="rId13"/>
    <p:sldId id="389" r:id="rId14"/>
    <p:sldId id="390" r:id="rId15"/>
    <p:sldId id="391" r:id="rId16"/>
    <p:sldId id="400" r:id="rId17"/>
    <p:sldId id="392" r:id="rId18"/>
    <p:sldId id="401" r:id="rId19"/>
    <p:sldId id="402" r:id="rId20"/>
    <p:sldId id="394" r:id="rId21"/>
  </p:sldIdLst>
  <p:sldSz cx="9144000" cy="6858000" type="screen4x3"/>
  <p:notesSz cx="6858000" cy="9296400"/>
  <p:defaultTextStyle>
    <a:defPPr>
      <a:defRPr lang="en-US"/>
    </a:defPPr>
    <a:lvl1pPr algn="l" rtl="0" eaLnBrk="0" fontAlgn="base" hangingPunct="0">
      <a:lnSpc>
        <a:spcPct val="80000"/>
      </a:lnSpc>
      <a:spcBef>
        <a:spcPct val="20000"/>
      </a:spcBef>
      <a:spcAft>
        <a:spcPct val="0"/>
      </a:spcAft>
      <a:buClr>
        <a:schemeClr val="accent1"/>
      </a:buClr>
      <a:buSzPct val="75000"/>
      <a:buFont typeface="Wingdings" pitchFamily="2" charset="2"/>
      <a:buChar char="l"/>
      <a:defRPr sz="24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lnSpc>
        <a:spcPct val="80000"/>
      </a:lnSpc>
      <a:spcBef>
        <a:spcPct val="20000"/>
      </a:spcBef>
      <a:spcAft>
        <a:spcPct val="0"/>
      </a:spcAft>
      <a:buClr>
        <a:schemeClr val="accent1"/>
      </a:buClr>
      <a:buSzPct val="75000"/>
      <a:buFont typeface="Wingdings" pitchFamily="2" charset="2"/>
      <a:buChar char="l"/>
      <a:defRPr sz="24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lnSpc>
        <a:spcPct val="80000"/>
      </a:lnSpc>
      <a:spcBef>
        <a:spcPct val="20000"/>
      </a:spcBef>
      <a:spcAft>
        <a:spcPct val="0"/>
      </a:spcAft>
      <a:buClr>
        <a:schemeClr val="accent1"/>
      </a:buClr>
      <a:buSzPct val="75000"/>
      <a:buFont typeface="Wingdings" pitchFamily="2" charset="2"/>
      <a:buChar char="l"/>
      <a:defRPr sz="24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lnSpc>
        <a:spcPct val="80000"/>
      </a:lnSpc>
      <a:spcBef>
        <a:spcPct val="20000"/>
      </a:spcBef>
      <a:spcAft>
        <a:spcPct val="0"/>
      </a:spcAft>
      <a:buClr>
        <a:schemeClr val="accent1"/>
      </a:buClr>
      <a:buSzPct val="75000"/>
      <a:buFont typeface="Wingdings" pitchFamily="2" charset="2"/>
      <a:buChar char="l"/>
      <a:defRPr sz="24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lnSpc>
        <a:spcPct val="80000"/>
      </a:lnSpc>
      <a:spcBef>
        <a:spcPct val="20000"/>
      </a:spcBef>
      <a:spcAft>
        <a:spcPct val="0"/>
      </a:spcAft>
      <a:buClr>
        <a:schemeClr val="accent1"/>
      </a:buClr>
      <a:buSzPct val="75000"/>
      <a:buFont typeface="Wingdings" pitchFamily="2" charset="2"/>
      <a:buChar char="l"/>
      <a:defRPr sz="24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6" scaleToFitPaper="1" frameSlides="1"/>
  <p:clrMru>
    <a:srgbClr val="FFCC66"/>
    <a:srgbClr val="FF00FF"/>
    <a:srgbClr val="0000FF"/>
    <a:srgbClr val="8FF26C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68" autoAdjust="0"/>
    <p:restoredTop sz="86385" autoAdjust="0"/>
  </p:normalViewPr>
  <p:slideViewPr>
    <p:cSldViewPr>
      <p:cViewPr>
        <p:scale>
          <a:sx n="100" d="100"/>
          <a:sy n="100" d="100"/>
        </p:scale>
        <p:origin x="-306" y="-72"/>
      </p:cViewPr>
      <p:guideLst>
        <p:guide orient="horz" pos="96"/>
        <p:guide pos="571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82" d="100"/>
          <a:sy n="82" d="100"/>
        </p:scale>
        <p:origin x="-2298" y="-84"/>
      </p:cViewPr>
      <p:guideLst>
        <p:guide orient="horz" pos="2928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63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defTabSz="931863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 sz="1200" smtClean="0">
                <a:latin typeface="Helvetica" pitchFamily="34" charset="0"/>
              </a:defRPr>
            </a:lvl1pPr>
          </a:lstStyle>
          <a:p>
            <a:pPr>
              <a:defRPr/>
            </a:pPr>
            <a:r>
              <a:rPr lang="en-US"/>
              <a:t>Overhauling a PGDB</a:t>
            </a:r>
          </a:p>
        </p:txBody>
      </p:sp>
      <p:sp>
        <p:nvSpPr>
          <p:cNvPr id="7577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63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algn="r" defTabSz="931863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 sz="1200" smtClean="0">
                <a:latin typeface="Helvetica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578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32850"/>
            <a:ext cx="2971800" cy="463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defTabSz="931863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 sz="1200" smtClean="0">
                <a:latin typeface="Helvetica" pitchFamily="34" charset="0"/>
              </a:defRPr>
            </a:lvl1pPr>
          </a:lstStyle>
          <a:p>
            <a:pPr>
              <a:defRPr/>
            </a:pPr>
            <a:r>
              <a:rPr lang="en-US"/>
              <a:t>SRI International</a:t>
            </a:r>
          </a:p>
        </p:txBody>
      </p:sp>
      <p:sp>
        <p:nvSpPr>
          <p:cNvPr id="7578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832850"/>
            <a:ext cx="2971800" cy="463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algn="r" defTabSz="931863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 sz="1200" smtClean="0">
                <a:latin typeface="Helvetica" pitchFamily="34" charset="0"/>
              </a:defRPr>
            </a:lvl1pPr>
          </a:lstStyle>
          <a:p>
            <a:pPr>
              <a:defRPr/>
            </a:pPr>
            <a:fld id="{4EA6C486-AC3F-4748-9760-AD0F3CE1807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282233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63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defTabSz="931863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 sz="1200" smtClean="0">
                <a:latin typeface="Times New Roman" pitchFamily="18" charset="0"/>
              </a:defRPr>
            </a:lvl1pPr>
          </a:lstStyle>
          <a:p>
            <a:pPr>
              <a:defRPr/>
            </a:pPr>
            <a:r>
              <a:rPr lang="en-US"/>
              <a:t>Overhauling a PGDB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63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algn="r" defTabSz="931863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 sz="1200" smtClean="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355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04900" y="698500"/>
            <a:ext cx="4648200" cy="34861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416425"/>
            <a:ext cx="5029200" cy="4181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32850"/>
            <a:ext cx="2971800" cy="463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defTabSz="931863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 sz="1200" smtClean="0">
                <a:latin typeface="Times New Roman" pitchFamily="18" charset="0"/>
              </a:defRPr>
            </a:lvl1pPr>
          </a:lstStyle>
          <a:p>
            <a:pPr>
              <a:defRPr/>
            </a:pPr>
            <a:r>
              <a:rPr lang="en-US"/>
              <a:t>SRI International</a:t>
            </a:r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832850"/>
            <a:ext cx="2971800" cy="463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algn="r" defTabSz="931863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 sz="1200" smtClean="0">
                <a:latin typeface="Times New Roman" pitchFamily="18" charset="0"/>
              </a:defRPr>
            </a:lvl1pPr>
          </a:lstStyle>
          <a:p>
            <a:pPr>
              <a:defRPr/>
            </a:pPr>
            <a:fld id="{113FE9E8-569D-421F-A937-4907FEAB7A1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2541251"/>
      </p:ext>
    </p:extLst>
  </p:cSld>
  <p:clrMap bg1="lt1" tx1="dk1" bg2="lt2" tx2="dk2" accent1="accent1" accent2="accent2" accent3="accent3" accent4="accent4" accent5="accent5" accent6="accent6" hlink="hlink" folHlink="folHlink"/>
  <p:hf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31863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931863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931863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931863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931863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931863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l"/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931863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l"/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931863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l"/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931863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l"/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1200">
                <a:latin typeface="Times New Roman" pitchFamily="18" charset="0"/>
              </a:rPr>
              <a:t>Overhauling a PGDB</a:t>
            </a:r>
          </a:p>
        </p:txBody>
      </p:sp>
      <p:sp>
        <p:nvSpPr>
          <p:cNvPr id="24579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>
            <a:lvl1pPr defTabSz="931863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931863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931863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931863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931863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931863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l"/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931863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l"/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931863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l"/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931863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l"/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1200">
                <a:latin typeface="Times New Roman" pitchFamily="18" charset="0"/>
              </a:rPr>
              <a:t>SRI International</a:t>
            </a:r>
          </a:p>
        </p:txBody>
      </p:sp>
      <p:sp>
        <p:nvSpPr>
          <p:cNvPr id="2458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31863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931863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931863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931863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931863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931863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l"/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931863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l"/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931863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l"/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931863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l"/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fld id="{57AC5F3C-29F1-4773-A9A9-84E7BCA99D52}" type="slidenum">
              <a:rPr lang="en-US" sz="1200">
                <a:latin typeface="Times New Roman" pitchFamily="18" charset="0"/>
              </a:rPr>
              <a:pPr/>
              <a:t>1</a:t>
            </a:fld>
            <a:endParaRPr lang="en-US" sz="1200">
              <a:latin typeface="Times New Roman" pitchFamily="18" charset="0"/>
            </a:endParaRPr>
          </a:p>
        </p:txBody>
      </p:sp>
      <p:sp>
        <p:nvSpPr>
          <p:cNvPr id="2458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8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r>
              <a:rPr lang="en-US" dirty="0" smtClean="0"/>
              <a:t>This presentation takes about 40 minutes</a:t>
            </a:r>
            <a:endParaRPr lang="en-US" dirty="0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Overhauling a PGDB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SRI International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13FE9E8-569D-421F-A937-4907FEAB7A1D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360922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Overhauling a PGDB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SRI International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13FE9E8-569D-421F-A937-4907FEAB7A1D}" type="slidenum">
              <a:rPr lang="en-US" smtClean="0"/>
              <a:pPr>
                <a:defRPr/>
              </a:pPr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537478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Overhauling a PGDB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SRI International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13FE9E8-569D-421F-A937-4907FEAB7A1D}" type="slidenum">
              <a:rPr lang="en-US" smtClean="0"/>
              <a:pPr>
                <a:defRPr/>
              </a:pPr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45282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>
            <a:spLocks noChangeArrowheads="1"/>
          </p:cNvSpPr>
          <p:nvPr/>
        </p:nvSpPr>
        <p:spPr bwMode="auto">
          <a:xfrm>
            <a:off x="0" y="6629400"/>
            <a:ext cx="9144000" cy="228600"/>
          </a:xfrm>
          <a:prstGeom prst="rect">
            <a:avLst/>
          </a:prstGeom>
          <a:solidFill>
            <a:srgbClr val="D8D8E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" name="Text Box 7"/>
          <p:cNvSpPr txBox="1">
            <a:spLocks noChangeArrowheads="1"/>
          </p:cNvSpPr>
          <p:nvPr/>
        </p:nvSpPr>
        <p:spPr bwMode="auto">
          <a:xfrm>
            <a:off x="4724400" y="6594475"/>
            <a:ext cx="3124200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l"/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l"/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l"/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l"/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50000"/>
              </a:spcBef>
              <a:buClrTx/>
              <a:buSzTx/>
              <a:buFontTx/>
              <a:buNone/>
            </a:pPr>
            <a:r>
              <a:rPr lang="en-US" sz="1200">
                <a:solidFill>
                  <a:srgbClr val="000000"/>
                </a:solidFill>
                <a:latin typeface="Helvetica" pitchFamily="34" charset="0"/>
              </a:rPr>
              <a:t>SRI International Bioinformatics</a:t>
            </a:r>
          </a:p>
        </p:txBody>
      </p:sp>
      <p:sp>
        <p:nvSpPr>
          <p:cNvPr id="6" name="Text Box 8"/>
          <p:cNvSpPr txBox="1">
            <a:spLocks noChangeArrowheads="1"/>
          </p:cNvSpPr>
          <p:nvPr/>
        </p:nvSpPr>
        <p:spPr bwMode="auto">
          <a:xfrm>
            <a:off x="23813" y="6607175"/>
            <a:ext cx="457200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l"/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l"/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l"/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l"/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50000"/>
              </a:spcBef>
              <a:buClrTx/>
              <a:buSzTx/>
              <a:buFontTx/>
              <a:buNone/>
            </a:pPr>
            <a:fld id="{DBC62942-D032-4423-B567-3B662F975728}" type="slidenum">
              <a:rPr lang="en-US" sz="1200">
                <a:solidFill>
                  <a:srgbClr val="000000"/>
                </a:solidFill>
                <a:latin typeface="Helvetica" pitchFamily="34" charset="0"/>
              </a:rPr>
              <a:pPr algn="ctr">
                <a:lnSpc>
                  <a:spcPct val="100000"/>
                </a:lnSpc>
                <a:spcBef>
                  <a:spcPct val="50000"/>
                </a:spcBef>
                <a:buClrTx/>
                <a:buSzTx/>
                <a:buFontTx/>
                <a:buNone/>
              </a:pPr>
              <a:t>‹#›</a:t>
            </a:fld>
            <a:endParaRPr lang="en-US" sz="1200">
              <a:solidFill>
                <a:srgbClr val="000000"/>
              </a:solidFill>
              <a:latin typeface="Helvetica" pitchFamily="34" charset="0"/>
            </a:endParaRPr>
          </a:p>
        </p:txBody>
      </p:sp>
      <p:sp>
        <p:nvSpPr>
          <p:cNvPr id="73730" name="Rectangle 2"/>
          <p:cNvSpPr>
            <a:spLocks noGrp="1" noChangeArrowheads="1"/>
          </p:cNvSpPr>
          <p:nvPr>
            <p:ph type="ctrTitle"/>
          </p:nvPr>
        </p:nvSpPr>
        <p:spPr bwMode="auto">
          <a:xfrm>
            <a:off x="0" y="228600"/>
            <a:ext cx="9144000" cy="1143000"/>
          </a:xfrm>
        </p:spPr>
        <p:txBody>
          <a:bodyPr/>
          <a:lstStyle>
            <a:lvl1pPr algn="ctr">
              <a:defRPr b="1" i="1"/>
            </a:lvl1pPr>
          </a:lstStyle>
          <a:p>
            <a:pPr lvl="0"/>
            <a:r>
              <a:rPr lang="en-US" noProof="0" smtClean="0"/>
              <a:t>Click to edit Master title style</a:t>
            </a:r>
          </a:p>
        </p:txBody>
      </p:sp>
      <p:sp>
        <p:nvSpPr>
          <p:cNvPr id="73731" name="Rectangle 3"/>
          <p:cNvSpPr>
            <a:spLocks noGrp="1" noChangeArrowheads="1"/>
          </p:cNvSpPr>
          <p:nvPr>
            <p:ph type="subTitle" idx="1"/>
          </p:nvPr>
        </p:nvSpPr>
        <p:spPr bwMode="auto">
          <a:xfrm>
            <a:off x="1447800" y="4038600"/>
            <a:ext cx="6400800" cy="381000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/>
          <a:lstStyle>
            <a:lvl1pPr marL="0" indent="0" algn="ctr">
              <a:buFontTx/>
              <a:buNone/>
              <a:defRPr b="1"/>
            </a:lvl1pPr>
          </a:lstStyle>
          <a:p>
            <a:pPr lvl="0"/>
            <a:r>
              <a:rPr lang="en-US" noProof="0" smtClean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610696949"/>
      </p:ext>
    </p:extLst>
  </p:cSld>
  <p:clrMapOvr>
    <a:masterClrMapping/>
  </p:clrMapOvr>
  <p:transition spd="med">
    <p:wipe dir="r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4035210"/>
      </p:ext>
    </p:extLst>
  </p:cSld>
  <p:clrMapOvr>
    <a:masterClrMapping/>
  </p:clrMapOvr>
  <p:transition spd="med">
    <p:wipe dir="r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0"/>
            <a:ext cx="1924050" cy="63246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19200" y="0"/>
            <a:ext cx="5619750" cy="63246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8678731"/>
      </p:ext>
    </p:extLst>
  </p:cSld>
  <p:clrMapOvr>
    <a:masterClrMapping/>
  </p:clrMapOvr>
  <p:transition spd="med">
    <p:wipe dir="r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5011047"/>
      </p:ext>
    </p:extLst>
  </p:cSld>
  <p:clrMapOvr>
    <a:masterClrMapping/>
  </p:clrMapOvr>
  <p:transition spd="med">
    <p:wipe dir="r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993656851"/>
      </p:ext>
    </p:extLst>
  </p:cSld>
  <p:clrMapOvr>
    <a:masterClrMapping/>
  </p:clrMapOvr>
  <p:transition spd="med">
    <p:wipe dir="r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19200" y="1524000"/>
            <a:ext cx="3771900" cy="4800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3500" y="1524000"/>
            <a:ext cx="3771900" cy="4800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1870893"/>
      </p:ext>
    </p:extLst>
  </p:cSld>
  <p:clrMapOvr>
    <a:masterClrMapping/>
  </p:clrMapOvr>
  <p:transition spd="med">
    <p:wipe dir="r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1655728"/>
      </p:ext>
    </p:extLst>
  </p:cSld>
  <p:clrMapOvr>
    <a:masterClrMapping/>
  </p:clrMapOvr>
  <p:transition spd="med">
    <p:wipe dir="r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8435829"/>
      </p:ext>
    </p:extLst>
  </p:cSld>
  <p:clrMapOvr>
    <a:masterClrMapping/>
  </p:clrMapOvr>
  <p:transition spd="med">
    <p:wipe dir="r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82110777"/>
      </p:ext>
    </p:extLst>
  </p:cSld>
  <p:clrMapOvr>
    <a:masterClrMapping/>
  </p:clrMapOvr>
  <p:transition spd="med">
    <p:wipe dir="r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351309401"/>
      </p:ext>
    </p:extLst>
  </p:cSld>
  <p:clrMapOvr>
    <a:masterClrMapping/>
  </p:clrMapOvr>
  <p:transition spd="med">
    <p:wipe dir="r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333021283"/>
      </p:ext>
    </p:extLst>
  </p:cSld>
  <p:clrMapOvr>
    <a:masterClrMapping/>
  </p:clrMapOvr>
  <p:transition spd="med">
    <p:wipe dir="r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blackWhite">
      <p:bgPr>
        <a:gradFill rotWithShape="0">
          <a:gsLst>
            <a:gs pos="0">
              <a:srgbClr val="000000"/>
            </a:gs>
            <a:gs pos="100000">
              <a:srgbClr val="0066CC"/>
            </a:gs>
          </a:gsLst>
          <a:lin ang="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050"/>
          <p:cNvSpPr>
            <a:spLocks noGrp="1" noChangeArrowheads="1"/>
          </p:cNvSpPr>
          <p:nvPr>
            <p:ph type="title"/>
          </p:nvPr>
        </p:nvSpPr>
        <p:spPr bwMode="blackWhite">
          <a:xfrm>
            <a:off x="1219200" y="0"/>
            <a:ext cx="76962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488" tIns="44450" rIns="90488" bIns="4445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Stone Serif 32 Pt bold italic</a:t>
            </a:r>
          </a:p>
        </p:txBody>
      </p:sp>
      <p:sp>
        <p:nvSpPr>
          <p:cNvPr id="1027" name="Rectangle 2051"/>
          <p:cNvSpPr>
            <a:spLocks noGrp="1" noChangeArrowheads="1"/>
          </p:cNvSpPr>
          <p:nvPr>
            <p:ph type="body" idx="1"/>
          </p:nvPr>
        </p:nvSpPr>
        <p:spPr bwMode="blackWhite">
          <a:xfrm>
            <a:off x="1219200" y="1524000"/>
            <a:ext cx="7696200" cy="4800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488" tIns="44450" rIns="90488" bIns="4445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Title in Arial Bold 24pt</a:t>
            </a:r>
          </a:p>
          <a:p>
            <a:pPr lvl="1"/>
            <a:r>
              <a:rPr lang="en-US" smtClean="0"/>
              <a:t>Points arial 24pt</a:t>
            </a:r>
          </a:p>
          <a:p>
            <a:pPr lvl="2"/>
            <a:r>
              <a:rPr lang="en-US" smtClean="0"/>
              <a:t>Sub-points 20pt and bullet 50%</a:t>
            </a:r>
          </a:p>
          <a:p>
            <a:pPr lvl="2"/>
            <a:r>
              <a:rPr lang="en-US" smtClean="0"/>
              <a:t>Additional sub point</a:t>
            </a:r>
          </a:p>
          <a:p>
            <a:pPr lvl="1"/>
            <a:r>
              <a:rPr lang="en-US" smtClean="0"/>
              <a:t>footer area 14pt arial</a:t>
            </a:r>
          </a:p>
          <a:p>
            <a:pPr lvl="1"/>
            <a:r>
              <a:rPr lang="en-US" smtClean="0"/>
              <a:t>text box to begin at 2.25 vertical 2.5 horizontal</a:t>
            </a:r>
          </a:p>
          <a:p>
            <a:pPr lvl="1"/>
            <a:r>
              <a:rPr lang="en-US" smtClean="0"/>
              <a:t>title to be .75 vertical and .75 horizontal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2055"/>
          <p:cNvSpPr>
            <a:spLocks noChangeArrowheads="1"/>
          </p:cNvSpPr>
          <p:nvPr/>
        </p:nvSpPr>
        <p:spPr bwMode="auto">
          <a:xfrm>
            <a:off x="0" y="6629400"/>
            <a:ext cx="9144000" cy="228600"/>
          </a:xfrm>
          <a:prstGeom prst="rect">
            <a:avLst/>
          </a:prstGeom>
          <a:solidFill>
            <a:srgbClr val="D8D8E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29" name="Text Box 2056"/>
          <p:cNvSpPr txBox="1">
            <a:spLocks noChangeArrowheads="1"/>
          </p:cNvSpPr>
          <p:nvPr/>
        </p:nvSpPr>
        <p:spPr bwMode="auto">
          <a:xfrm>
            <a:off x="6629400" y="6608763"/>
            <a:ext cx="2438400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Ins="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l"/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l"/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l"/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l"/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>
              <a:lnSpc>
                <a:spcPct val="100000"/>
              </a:lnSpc>
              <a:spcBef>
                <a:spcPct val="50000"/>
              </a:spcBef>
              <a:buClrTx/>
              <a:buSzTx/>
              <a:buFontTx/>
              <a:buNone/>
            </a:pPr>
            <a:r>
              <a:rPr lang="en-US" sz="1200">
                <a:solidFill>
                  <a:srgbClr val="000000"/>
                </a:solidFill>
                <a:latin typeface="Helvetica" pitchFamily="34" charset="0"/>
              </a:rPr>
              <a:t>SRI International Bioinformatics</a:t>
            </a:r>
          </a:p>
        </p:txBody>
      </p:sp>
      <p:sp>
        <p:nvSpPr>
          <p:cNvPr id="1030" name="Text Box 2057"/>
          <p:cNvSpPr txBox="1">
            <a:spLocks noChangeArrowheads="1"/>
          </p:cNvSpPr>
          <p:nvPr/>
        </p:nvSpPr>
        <p:spPr bwMode="auto">
          <a:xfrm>
            <a:off x="23813" y="6607175"/>
            <a:ext cx="457200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l"/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l"/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l"/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l"/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50000"/>
              </a:spcBef>
              <a:buClrTx/>
              <a:buSzTx/>
              <a:buFontTx/>
              <a:buNone/>
            </a:pPr>
            <a:fld id="{2C4C1BF5-D957-423C-AF0F-A0B4D4226B2D}" type="slidenum">
              <a:rPr lang="en-US" sz="1200">
                <a:solidFill>
                  <a:srgbClr val="000000"/>
                </a:solidFill>
                <a:latin typeface="Helvetica" pitchFamily="34" charset="0"/>
              </a:rPr>
              <a:pPr algn="ctr">
                <a:lnSpc>
                  <a:spcPct val="100000"/>
                </a:lnSpc>
                <a:spcBef>
                  <a:spcPct val="50000"/>
                </a:spcBef>
                <a:buClrTx/>
                <a:buSzTx/>
                <a:buFontTx/>
                <a:buNone/>
              </a:pPr>
              <a:t>‹#›</a:t>
            </a:fld>
            <a:endParaRPr lang="en-US" sz="1200">
              <a:solidFill>
                <a:srgbClr val="000000"/>
              </a:solidFill>
              <a:latin typeface="Helvetica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</p:sldLayoutIdLst>
  <p:transition spd="med">
    <p:wipe dir="r"/>
  </p:transition>
  <p:txStyles>
    <p:titleStyle>
      <a:lvl1pPr algn="l" rtl="0" eaLnBrk="0" fontAlgn="base" hangingPunct="0">
        <a:spcBef>
          <a:spcPct val="0"/>
        </a:spcBef>
        <a:spcAft>
          <a:spcPct val="0"/>
        </a:spcAft>
        <a:buClr>
          <a:srgbClr val="FFCC66"/>
        </a:buClr>
        <a:defRPr sz="3200">
          <a:solidFill>
            <a:srgbClr val="FFCC66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buClr>
          <a:srgbClr val="FFCC66"/>
        </a:buClr>
        <a:defRPr sz="3200">
          <a:solidFill>
            <a:srgbClr val="FFCC66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buClr>
          <a:srgbClr val="FFCC66"/>
        </a:buClr>
        <a:defRPr sz="3200">
          <a:solidFill>
            <a:srgbClr val="FFCC66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buClr>
          <a:srgbClr val="FFCC66"/>
        </a:buClr>
        <a:defRPr sz="3200">
          <a:solidFill>
            <a:srgbClr val="FFCC66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buClr>
          <a:srgbClr val="FFCC66"/>
        </a:buClr>
        <a:defRPr sz="3200">
          <a:solidFill>
            <a:srgbClr val="FFCC66"/>
          </a:solidFill>
          <a:latin typeface="Arial" charset="0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buClr>
          <a:srgbClr val="FFCC66"/>
        </a:buClr>
        <a:defRPr sz="3200">
          <a:solidFill>
            <a:srgbClr val="FFCC66"/>
          </a:solidFill>
          <a:latin typeface="Arial" charset="0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buClr>
          <a:srgbClr val="FFCC66"/>
        </a:buClr>
        <a:defRPr sz="3200">
          <a:solidFill>
            <a:srgbClr val="FFCC66"/>
          </a:solidFill>
          <a:latin typeface="Arial" charset="0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buClr>
          <a:srgbClr val="FFCC66"/>
        </a:buClr>
        <a:defRPr sz="3200">
          <a:solidFill>
            <a:srgbClr val="FFCC66"/>
          </a:solidFill>
          <a:latin typeface="Arial" charset="0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buClr>
          <a:srgbClr val="FFCC66"/>
        </a:buClr>
        <a:defRPr sz="3200">
          <a:solidFill>
            <a:srgbClr val="FFCC66"/>
          </a:solidFill>
          <a:latin typeface="Arial" charset="0"/>
        </a:defRPr>
      </a:lvl9pPr>
    </p:titleStyle>
    <p:bodyStyle>
      <a:lvl1pPr marL="230188" indent="-230188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692150" indent="-230188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 Narrow" pitchFamily="34" charset="0"/>
        <a:buChar char="●"/>
        <a:defRPr sz="2400">
          <a:solidFill>
            <a:schemeClr val="tx1"/>
          </a:solidFill>
          <a:latin typeface="Arial Narrow" pitchFamily="34" charset="0"/>
        </a:defRPr>
      </a:lvl2pPr>
      <a:lvl3pPr marL="103505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Monotype Sorts" pitchFamily="2" charset="2"/>
        <a:buChar char="u"/>
        <a:defRPr sz="2000">
          <a:solidFill>
            <a:schemeClr val="tx1"/>
          </a:solidFill>
          <a:latin typeface="Arial Narrow" pitchFamily="34" charset="0"/>
        </a:defRPr>
      </a:lvl3pPr>
      <a:lvl4pPr marL="137795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Char char="–"/>
        <a:defRPr sz="2000">
          <a:solidFill>
            <a:schemeClr val="tx1"/>
          </a:solidFill>
          <a:latin typeface="Arial Narrow" pitchFamily="34" charset="0"/>
        </a:defRPr>
      </a:lvl4pPr>
      <a:lvl5pPr marL="172085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Char char="»"/>
        <a:defRPr sz="2000">
          <a:solidFill>
            <a:schemeClr val="tx1"/>
          </a:solidFill>
          <a:latin typeface="Arial Narrow" pitchFamily="34" charset="0"/>
        </a:defRPr>
      </a:lvl5pPr>
      <a:lvl6pPr marL="217805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Char char="»"/>
        <a:defRPr sz="2000">
          <a:solidFill>
            <a:schemeClr val="tx1"/>
          </a:solidFill>
          <a:latin typeface="Arial Narrow" pitchFamily="34" charset="0"/>
        </a:defRPr>
      </a:lvl6pPr>
      <a:lvl7pPr marL="263525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Char char="»"/>
        <a:defRPr sz="2000">
          <a:solidFill>
            <a:schemeClr val="tx1"/>
          </a:solidFill>
          <a:latin typeface="Arial Narrow" pitchFamily="34" charset="0"/>
        </a:defRPr>
      </a:lvl7pPr>
      <a:lvl8pPr marL="309245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Char char="»"/>
        <a:defRPr sz="2000">
          <a:solidFill>
            <a:schemeClr val="tx1"/>
          </a:solidFill>
          <a:latin typeface="Arial Narrow" pitchFamily="34" charset="0"/>
        </a:defRPr>
      </a:lvl8pPr>
      <a:lvl9pPr marL="354965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Char char="»"/>
        <a:defRPr sz="2000">
          <a:solidFill>
            <a:schemeClr val="tx1"/>
          </a:solidFill>
          <a:latin typeface="Arial Narrow" pitchFamily="34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371600" y="381000"/>
            <a:ext cx="6400800" cy="1143000"/>
          </a:xfrm>
        </p:spPr>
        <p:txBody>
          <a:bodyPr/>
          <a:lstStyle/>
          <a:p>
            <a:r>
              <a:rPr lang="en-US" b="0" i="0" dirty="0" smtClean="0"/>
              <a:t>The consistency Checker, or Overhauling a PGDB</a:t>
            </a:r>
          </a:p>
        </p:txBody>
      </p:sp>
      <p:sp>
        <p:nvSpPr>
          <p:cNvPr id="3075" name="Text Box 5"/>
          <p:cNvSpPr txBox="1">
            <a:spLocks noChangeArrowheads="1"/>
          </p:cNvSpPr>
          <p:nvPr/>
        </p:nvSpPr>
        <p:spPr bwMode="auto">
          <a:xfrm>
            <a:off x="3657600" y="1752600"/>
            <a:ext cx="20494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l"/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l"/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l"/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l"/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>
                <a:solidFill>
                  <a:schemeClr val="accent2"/>
                </a:solidFill>
                <a:latin typeface="Helvetica" pitchFamily="34" charset="0"/>
              </a:rPr>
              <a:t>By Ron Caspi</a:t>
            </a:r>
          </a:p>
        </p:txBody>
      </p:sp>
      <p:pic>
        <p:nvPicPr>
          <p:cNvPr id="3076" name="Picture 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blackWhite">
          <a:xfrm>
            <a:off x="2971800" y="2590800"/>
            <a:ext cx="3657600" cy="3657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Yet More Automatic Tasks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685800" y="1371600"/>
            <a:ext cx="7696200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</a:pPr>
            <a:r>
              <a:rPr lang="en-US" sz="2000" dirty="0" smtClean="0">
                <a:solidFill>
                  <a:srgbClr val="FFCC66"/>
                </a:solidFill>
              </a:rPr>
              <a:t>Ru</a:t>
            </a:r>
            <a:r>
              <a:rPr lang="en-US" sz="2000" dirty="0">
                <a:solidFill>
                  <a:srgbClr val="FFCC66"/>
                </a:solidFill>
              </a:rPr>
              <a:t>n</a:t>
            </a:r>
            <a:r>
              <a:rPr lang="en-US" sz="2000" dirty="0" smtClean="0">
                <a:solidFill>
                  <a:srgbClr val="FFCC66"/>
                </a:solidFill>
              </a:rPr>
              <a:t> miscellaneous checks</a:t>
            </a:r>
            <a:r>
              <a:rPr lang="en-US" sz="2000" dirty="0" smtClean="0">
                <a:solidFill>
                  <a:schemeClr val="bg1"/>
                </a:solidFill>
              </a:rPr>
              <a:t>: formatting glitches in names, sanity checks for superpathways, clears values of computed slots, deletes temporary frames created by the pathway editor</a:t>
            </a:r>
          </a:p>
          <a:p>
            <a:pPr marL="342900" indent="-342900">
              <a:lnSpc>
                <a:spcPct val="150000"/>
              </a:lnSpc>
            </a:pPr>
            <a:endParaRPr lang="en-US" sz="2000" dirty="0" smtClean="0">
              <a:solidFill>
                <a:schemeClr val="bg1"/>
              </a:solidFill>
            </a:endParaRPr>
          </a:p>
          <a:p>
            <a:pPr marL="342900" indent="-342900">
              <a:lnSpc>
                <a:spcPct val="150000"/>
              </a:lnSpc>
            </a:pPr>
            <a:r>
              <a:rPr lang="en-US" sz="2000" dirty="0" smtClean="0">
                <a:solidFill>
                  <a:srgbClr val="FFCC66"/>
                </a:solidFill>
              </a:rPr>
              <a:t>Update proteins</a:t>
            </a:r>
            <a:r>
              <a:rPr lang="en-US" sz="2000" dirty="0" smtClean="0"/>
              <a:t>: molecular weights</a:t>
            </a:r>
          </a:p>
          <a:p>
            <a:pPr marL="342900" indent="-342900">
              <a:lnSpc>
                <a:spcPct val="150000"/>
              </a:lnSpc>
            </a:pPr>
            <a:endParaRPr lang="en-US" sz="2000" dirty="0" smtClean="0"/>
          </a:p>
          <a:p>
            <a:pPr marL="342900" indent="-342900">
              <a:lnSpc>
                <a:spcPct val="150000"/>
              </a:lnSpc>
            </a:pPr>
            <a:r>
              <a:rPr lang="en-US" sz="2000" dirty="0" smtClean="0">
                <a:solidFill>
                  <a:srgbClr val="FFCC66"/>
                </a:solidFill>
              </a:rPr>
              <a:t>Check compound structures for redundant bonds</a:t>
            </a:r>
            <a:endParaRPr lang="en-US" sz="2000" dirty="0" smtClean="0"/>
          </a:p>
          <a:p>
            <a:pPr>
              <a:lnSpc>
                <a:spcPct val="150000"/>
              </a:lnSpc>
              <a:buNone/>
            </a:pP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425285244"/>
      </p:ext>
    </p:extLst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067800" cy="1143000"/>
          </a:xfrm>
        </p:spPr>
        <p:txBody>
          <a:bodyPr/>
          <a:lstStyle/>
          <a:p>
            <a:pPr algn="ctr"/>
            <a:r>
              <a:rPr lang="en-US" sz="3000" smtClean="0"/>
              <a:t>Automatic Tasks: Recompute database statistics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524000"/>
            <a:ext cx="8229600" cy="762000"/>
          </a:xfrm>
        </p:spPr>
        <p:txBody>
          <a:bodyPr/>
          <a:lstStyle/>
          <a:p>
            <a:pPr marL="0" indent="0">
              <a:buFontTx/>
              <a:buNone/>
            </a:pPr>
            <a:r>
              <a:rPr lang="en-US" dirty="0" smtClean="0"/>
              <a:t>Its the only way to change the numbers on the home page</a:t>
            </a:r>
          </a:p>
        </p:txBody>
      </p:sp>
      <p:pic>
        <p:nvPicPr>
          <p:cNvPr id="17412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blackWhite">
          <a:xfrm>
            <a:off x="2362200" y="2743200"/>
            <a:ext cx="4281488" cy="3336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Manual Tasks: Run Constraint Checker</a:t>
            </a:r>
            <a:endParaRPr lang="en-US" dirty="0"/>
          </a:p>
        </p:txBody>
      </p:sp>
      <p:sp>
        <p:nvSpPr>
          <p:cNvPr id="4" name="Text Box 8"/>
          <p:cNvSpPr txBox="1">
            <a:spLocks noChangeArrowheads="1"/>
          </p:cNvSpPr>
          <p:nvPr/>
        </p:nvSpPr>
        <p:spPr bwMode="blackWhite">
          <a:xfrm>
            <a:off x="381000" y="1295400"/>
            <a:ext cx="8077200" cy="42473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274320" rIns="0" bIns="9144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l"/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l"/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l"/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l"/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buFont typeface="Wingdings" pitchFamily="2" charset="2"/>
              <a:buNone/>
            </a:pPr>
            <a:r>
              <a:rPr lang="en-US" sz="1800" dirty="0" smtClean="0">
                <a:solidFill>
                  <a:srgbClr val="92D050"/>
                </a:solidFill>
              </a:rPr>
              <a:t>This tool usually requires the most time and effort for correcting the problems.</a:t>
            </a:r>
          </a:p>
          <a:p>
            <a:pPr>
              <a:buFont typeface="Wingdings" pitchFamily="2" charset="2"/>
              <a:buNone/>
            </a:pPr>
            <a:endParaRPr lang="en-US" sz="1800" dirty="0"/>
          </a:p>
          <a:p>
            <a:pPr>
              <a:buFont typeface="Wingdings" pitchFamily="2" charset="2"/>
              <a:buNone/>
            </a:pPr>
            <a:r>
              <a:rPr lang="en-US" sz="1800" dirty="0" smtClean="0"/>
              <a:t>Flags constraints issues. For example, if a slot is supposed to contain only compound frames, but a different type of frame is listed among its values, the constraint checker identifies and flags the offensive value.</a:t>
            </a:r>
          </a:p>
          <a:p>
            <a:pPr>
              <a:buFont typeface="Wingdings" pitchFamily="2" charset="2"/>
              <a:buNone/>
            </a:pPr>
            <a:endParaRPr lang="en-US" sz="1800" dirty="0"/>
          </a:p>
          <a:p>
            <a:pPr>
              <a:buFont typeface="Wingdings" pitchFamily="2" charset="2"/>
              <a:buNone/>
            </a:pPr>
            <a:r>
              <a:rPr lang="en-US" sz="1800" dirty="0" smtClean="0"/>
              <a:t>The opposite is true as well: the checker will flag that compound as present in a slot of a frame that is not suppose to have such a value.</a:t>
            </a:r>
          </a:p>
          <a:p>
            <a:pPr>
              <a:buFont typeface="Wingdings" pitchFamily="2" charset="2"/>
              <a:buNone/>
            </a:pPr>
            <a:endParaRPr lang="en-US" sz="1800" dirty="0"/>
          </a:p>
          <a:p>
            <a:pPr>
              <a:buFont typeface="Wingdings" pitchFamily="2" charset="2"/>
              <a:buNone/>
            </a:pPr>
            <a:r>
              <a:rPr lang="en-US" sz="1800" dirty="0" smtClean="0"/>
              <a:t>(this means errors are often listed multiple times, under different frames)</a:t>
            </a:r>
          </a:p>
          <a:p>
            <a:pPr>
              <a:buFont typeface="Wingdings" pitchFamily="2" charset="2"/>
              <a:buNone/>
            </a:pPr>
            <a:endParaRPr lang="en-US" sz="1800" dirty="0"/>
          </a:p>
          <a:p>
            <a:pPr>
              <a:buFont typeface="Wingdings" pitchFamily="2" charset="2"/>
              <a:buNone/>
            </a:pPr>
            <a:r>
              <a:rPr lang="en-US" sz="1800" dirty="0" smtClean="0"/>
              <a:t>The checker also flags cardinality violations. For example, cases where more than one value is present in a slot that is only allowed to have a single value.</a:t>
            </a:r>
          </a:p>
          <a:p>
            <a:pPr>
              <a:buFont typeface="Wingdings" pitchFamily="2" charset="2"/>
              <a:buNone/>
            </a:pPr>
            <a:endParaRPr lang="en-US" sz="1800" dirty="0"/>
          </a:p>
          <a:p>
            <a:pPr>
              <a:buFont typeface="Wingdings" pitchFamily="2" charset="2"/>
              <a:buNone/>
            </a:pP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3709528957"/>
      </p:ext>
    </p:extLst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" y="0"/>
            <a:ext cx="8763000" cy="1143000"/>
          </a:xfrm>
        </p:spPr>
        <p:txBody>
          <a:bodyPr/>
          <a:lstStyle/>
          <a:p>
            <a:pPr algn="ctr"/>
            <a:r>
              <a:rPr lang="en-US" dirty="0" smtClean="0"/>
              <a:t>Run Constraint Checker</a:t>
            </a:r>
            <a:br>
              <a:rPr lang="en-US" dirty="0" smtClean="0"/>
            </a:br>
            <a:r>
              <a:rPr lang="en-US" dirty="0" smtClean="0"/>
              <a:t>Error Reports: Example 1</a:t>
            </a:r>
          </a:p>
        </p:txBody>
      </p:sp>
      <p:pic>
        <p:nvPicPr>
          <p:cNvPr id="18439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blackWhite">
          <a:xfrm>
            <a:off x="381000" y="1571625"/>
            <a:ext cx="3733800" cy="2819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tx1"/>
                </a:solidFill>
                <a:prstDash val="solid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440" name="Picture 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blackWhite">
          <a:xfrm>
            <a:off x="4495800" y="1905000"/>
            <a:ext cx="4062006" cy="1933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tx1"/>
                </a:solidFill>
                <a:prstDash val="solid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Rectangle 3"/>
          <p:cNvSpPr txBox="1">
            <a:spLocks noChangeArrowheads="1"/>
          </p:cNvSpPr>
          <p:nvPr/>
        </p:nvSpPr>
        <p:spPr bwMode="blackWhite">
          <a:xfrm>
            <a:off x="328206" y="4800600"/>
            <a:ext cx="8434794" cy="1219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488" tIns="44450" rIns="90488" bIns="44450" numCol="1" anchor="t" anchorCtr="0" compatLnSpc="1">
            <a:prstTxWarp prst="textNoShape">
              <a:avLst/>
            </a:prstTxWarp>
          </a:bodyPr>
          <a:lstStyle>
            <a:lvl1pPr marL="230188" indent="-23018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92150" indent="-23018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Arial Narrow" pitchFamily="34" charset="0"/>
              <a:buChar char="●"/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03505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Monotype Sorts" pitchFamily="2" charset="2"/>
              <a:buChar char="u"/>
              <a:defRPr sz="2000">
                <a:solidFill>
                  <a:schemeClr val="tx1"/>
                </a:solidFill>
                <a:latin typeface="Arial Narrow" pitchFamily="34" charset="0"/>
              </a:defRPr>
            </a:lvl3pPr>
            <a:lvl4pPr marL="137795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–"/>
              <a:defRPr sz="2000">
                <a:solidFill>
                  <a:schemeClr val="tx1"/>
                </a:solidFill>
                <a:latin typeface="Arial Narrow" pitchFamily="34" charset="0"/>
              </a:defRPr>
            </a:lvl4pPr>
            <a:lvl5pPr marL="172085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»"/>
              <a:defRPr sz="2000">
                <a:solidFill>
                  <a:schemeClr val="tx1"/>
                </a:solidFill>
                <a:latin typeface="Arial Narrow" pitchFamily="34" charset="0"/>
              </a:defRPr>
            </a:lvl5pPr>
            <a:lvl6pPr marL="217805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»"/>
              <a:defRPr sz="2000">
                <a:solidFill>
                  <a:schemeClr val="tx1"/>
                </a:solidFill>
                <a:latin typeface="Arial Narrow" pitchFamily="34" charset="0"/>
              </a:defRPr>
            </a:lvl6pPr>
            <a:lvl7pPr marL="263525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»"/>
              <a:defRPr sz="2000">
                <a:solidFill>
                  <a:schemeClr val="tx1"/>
                </a:solidFill>
                <a:latin typeface="Arial Narrow" pitchFamily="34" charset="0"/>
              </a:defRPr>
            </a:lvl7pPr>
            <a:lvl8pPr marL="309245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»"/>
              <a:defRPr sz="2000">
                <a:solidFill>
                  <a:schemeClr val="tx1"/>
                </a:solidFill>
                <a:latin typeface="Arial Narrow" pitchFamily="34" charset="0"/>
              </a:defRPr>
            </a:lvl8pPr>
            <a:lvl9pPr marL="354965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»"/>
              <a:defRPr sz="20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marL="0" indent="0">
              <a:buFontTx/>
              <a:buNone/>
            </a:pPr>
            <a:r>
              <a:rPr lang="en-US" dirty="0" smtClean="0"/>
              <a:t>Obviously, this frame used to be classified as a protein, but has been converted at some point to a chemical compound. Thus, it should no longer contain a Modified-Protein slot.</a:t>
            </a:r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Fixing The Problem</a:t>
            </a:r>
          </a:p>
        </p:txBody>
      </p:sp>
      <p:sp>
        <p:nvSpPr>
          <p:cNvPr id="19463" name="Text Box 8"/>
          <p:cNvSpPr txBox="1">
            <a:spLocks noChangeArrowheads="1"/>
          </p:cNvSpPr>
          <p:nvPr/>
        </p:nvSpPr>
        <p:spPr bwMode="blackWhite">
          <a:xfrm>
            <a:off x="304800" y="3164347"/>
            <a:ext cx="3733800" cy="10341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274320" rIns="0" bIns="9144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l"/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l"/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l"/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l"/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buFont typeface="Wingdings" pitchFamily="2" charset="2"/>
              <a:buNone/>
            </a:pPr>
            <a:r>
              <a:rPr lang="en-US" sz="1800" dirty="0" smtClean="0"/>
              <a:t>The problematic slot shows up in blue. To solve the problem, highlight the attached value and remove it.</a:t>
            </a:r>
            <a:endParaRPr lang="en-US" sz="1800" dirty="0"/>
          </a:p>
        </p:txBody>
      </p:sp>
      <p:pic>
        <p:nvPicPr>
          <p:cNvPr id="19465" name="Picture 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blackWhite">
          <a:xfrm>
            <a:off x="4876800" y="914400"/>
            <a:ext cx="3933825" cy="5534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tx1"/>
                </a:solidFill>
                <a:prstDash val="solid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3" name="Straight Arrow Connector 2"/>
          <p:cNvCxnSpPr/>
          <p:nvPr/>
        </p:nvCxnSpPr>
        <p:spPr bwMode="auto">
          <a:xfrm>
            <a:off x="2590800" y="4267200"/>
            <a:ext cx="2324100" cy="2000250"/>
          </a:xfrm>
          <a:prstGeom prst="straightConnector1">
            <a:avLst/>
          </a:prstGeom>
          <a:solidFill>
            <a:srgbClr val="000000"/>
          </a:solidFill>
          <a:ln w="19050" cap="flat" cmpd="sng" algn="ctr">
            <a:solidFill>
              <a:schemeClr val="bg1"/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Constraint Error Reports: Example 2</a:t>
            </a:r>
          </a:p>
        </p:txBody>
      </p:sp>
      <p:pic>
        <p:nvPicPr>
          <p:cNvPr id="20483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blackWhite">
          <a:xfrm>
            <a:off x="304800" y="1066800"/>
            <a:ext cx="3876675" cy="336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0484" name="Text Box 6"/>
          <p:cNvSpPr txBox="1">
            <a:spLocks noChangeArrowheads="1"/>
          </p:cNvSpPr>
          <p:nvPr/>
        </p:nvSpPr>
        <p:spPr bwMode="blackWhite">
          <a:xfrm>
            <a:off x="381000" y="4419600"/>
            <a:ext cx="4038600" cy="20145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274320" rIns="0" bIns="9144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l"/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l"/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l"/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l"/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lnSpc>
                <a:spcPct val="100000"/>
              </a:lnSpc>
              <a:buFont typeface="Wingdings" pitchFamily="2" charset="2"/>
              <a:buNone/>
            </a:pPr>
            <a:r>
              <a:rPr lang="en-US" sz="1800"/>
              <a:t>The problem here is that CPLX-2, a modified form of CPLX-1, has not been classified as a modified protein. The solution is to open CPLX-2 in the Ontology Editor and add a link to the parent Modified-Proteins.</a:t>
            </a:r>
          </a:p>
        </p:txBody>
      </p:sp>
      <p:pic>
        <p:nvPicPr>
          <p:cNvPr id="20485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blackWhite">
          <a:xfrm>
            <a:off x="5029200" y="1905000"/>
            <a:ext cx="4038600" cy="1679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486" name="Picture 9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blackWhite">
          <a:xfrm>
            <a:off x="5038725" y="4114800"/>
            <a:ext cx="4029075" cy="898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0487" name="AutoShape 10"/>
          <p:cNvSpPr>
            <a:spLocks noChangeArrowheads="1"/>
          </p:cNvSpPr>
          <p:nvPr/>
        </p:nvSpPr>
        <p:spPr bwMode="blackWhite">
          <a:xfrm>
            <a:off x="5791200" y="5105400"/>
            <a:ext cx="304800" cy="381000"/>
          </a:xfrm>
          <a:prstGeom prst="upArrow">
            <a:avLst>
              <a:gd name="adj1" fmla="val 50000"/>
              <a:gd name="adj2" fmla="val 31250"/>
            </a:avLst>
          </a:prstGeom>
          <a:solidFill>
            <a:srgbClr val="8FF26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274320" rIns="0" bIns="91440" anchor="ctr"/>
          <a:lstStyle/>
          <a:p>
            <a:endParaRPr lang="en-US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More Manual Tasks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685800" y="1371600"/>
            <a:ext cx="7696200" cy="29854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</a:pPr>
            <a:r>
              <a:rPr lang="en-US" sz="2000" dirty="0" smtClean="0">
                <a:solidFill>
                  <a:srgbClr val="FFCC66"/>
                </a:solidFill>
              </a:rPr>
              <a:t>Verify all reactions and compounds: </a:t>
            </a:r>
            <a:r>
              <a:rPr lang="en-US" sz="2000" dirty="0" smtClean="0">
                <a:solidFill>
                  <a:schemeClr val="bg1"/>
                </a:solidFill>
              </a:rPr>
              <a:t>finds defective enzymatic reaction frames (missing a protein, a reaction, or both); finds orphan reactions that are not associated with any other objects, looks for duplicate compounds.</a:t>
            </a:r>
          </a:p>
          <a:p>
            <a:pPr marL="342900" indent="-342900">
              <a:lnSpc>
                <a:spcPct val="150000"/>
              </a:lnSpc>
            </a:pPr>
            <a:r>
              <a:rPr lang="en-US" sz="2000" dirty="0" smtClean="0">
                <a:solidFill>
                  <a:srgbClr val="FFCC66"/>
                </a:solidFill>
              </a:rPr>
              <a:t>Generate reaction balance report</a:t>
            </a:r>
            <a:endParaRPr lang="en-US" sz="2000" dirty="0" smtClean="0"/>
          </a:p>
          <a:p>
            <a:pPr>
              <a:lnSpc>
                <a:spcPct val="150000"/>
              </a:lnSpc>
              <a:buNone/>
            </a:pPr>
            <a:endParaRPr lang="en-US" sz="2000" dirty="0"/>
          </a:p>
        </p:txBody>
      </p:sp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blackWhite">
          <a:xfrm>
            <a:off x="5715000" y="3124200"/>
            <a:ext cx="3219450" cy="3124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tx1"/>
                </a:solidFill>
                <a:prstDash val="solid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54033896"/>
      </p:ext>
    </p:extLst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1143000"/>
          </a:xfrm>
        </p:spPr>
        <p:txBody>
          <a:bodyPr/>
          <a:lstStyle/>
          <a:p>
            <a:r>
              <a:rPr lang="en-US" dirty="0" smtClean="0"/>
              <a:t>Frame References Error Report Example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3505200"/>
            <a:ext cx="7696200" cy="914400"/>
          </a:xfrm>
        </p:spPr>
        <p:txBody>
          <a:bodyPr/>
          <a:lstStyle/>
          <a:p>
            <a:pPr marL="0" indent="0">
              <a:buFontTx/>
              <a:buNone/>
            </a:pPr>
            <a:r>
              <a:rPr lang="en-US" sz="2000" smtClean="0"/>
              <a:t>Looking at that pathway’s comment, we find that the FRAME construct is missing the last bar.</a:t>
            </a:r>
          </a:p>
        </p:txBody>
      </p:sp>
      <p:pic>
        <p:nvPicPr>
          <p:cNvPr id="2150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blackWhite">
          <a:xfrm>
            <a:off x="1752600" y="1676400"/>
            <a:ext cx="4200525" cy="1438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1509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blackWhite">
          <a:xfrm>
            <a:off x="2209800" y="4724400"/>
            <a:ext cx="3543300" cy="742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More Manual Tasks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666750" y="1371600"/>
            <a:ext cx="7696200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</a:pPr>
            <a:r>
              <a:rPr lang="en-US" sz="2000" dirty="0" smtClean="0">
                <a:solidFill>
                  <a:srgbClr val="FFCC66"/>
                </a:solidFill>
              </a:rPr>
              <a:t>Fix references between polypeptide and genes</a:t>
            </a:r>
            <a:r>
              <a:rPr lang="en-US" sz="2000" dirty="0" smtClean="0">
                <a:solidFill>
                  <a:schemeClr val="bg1"/>
                </a:solidFill>
              </a:rPr>
              <a:t>: adds the gene value to modified proteins that miss it, adds a capitalized gene name to the synonyms list, and scans it for duplicates, flags orphan genes and proteins.</a:t>
            </a:r>
          </a:p>
          <a:p>
            <a:pPr marL="342900" indent="-342900">
              <a:lnSpc>
                <a:spcPct val="150000"/>
              </a:lnSpc>
            </a:pPr>
            <a:r>
              <a:rPr lang="en-US" sz="2000" dirty="0" smtClean="0">
                <a:solidFill>
                  <a:srgbClr val="FFCC66"/>
                </a:solidFill>
              </a:rPr>
              <a:t>Check pathway reactions and validate EC numbers: </a:t>
            </a:r>
            <a:r>
              <a:rPr lang="en-US" sz="2000" dirty="0" smtClean="0">
                <a:solidFill>
                  <a:schemeClr val="bg1"/>
                </a:solidFill>
              </a:rPr>
              <a:t>checks the PREDECESSORS slot of pathway frames, flags deleted and transferred EC numbers.</a:t>
            </a:r>
          </a:p>
          <a:p>
            <a:pPr marL="342900" indent="-342900">
              <a:lnSpc>
                <a:spcPct val="150000"/>
              </a:lnSpc>
            </a:pPr>
            <a:r>
              <a:rPr lang="en-US" sz="2000" dirty="0" smtClean="0">
                <a:solidFill>
                  <a:srgbClr val="FFCC66"/>
                </a:solidFill>
              </a:rPr>
              <a:t>Check transcription units: </a:t>
            </a:r>
            <a:r>
              <a:rPr lang="en-US" sz="2000" dirty="0" smtClean="0">
                <a:solidFill>
                  <a:schemeClr val="bg1"/>
                </a:solidFill>
              </a:rPr>
              <a:t>looks for invalid frames, </a:t>
            </a:r>
            <a:r>
              <a:rPr lang="en-US" sz="2000" dirty="0" err="1" smtClean="0">
                <a:solidFill>
                  <a:schemeClr val="bg1"/>
                </a:solidFill>
              </a:rPr>
              <a:t>Tus</a:t>
            </a:r>
            <a:r>
              <a:rPr lang="en-US" sz="2000" dirty="0" smtClean="0">
                <a:solidFill>
                  <a:schemeClr val="bg1"/>
                </a:solidFill>
              </a:rPr>
              <a:t> with no genes, with genes in different directions, etc.</a:t>
            </a:r>
          </a:p>
          <a:p>
            <a:pPr>
              <a:lnSpc>
                <a:spcPct val="150000"/>
              </a:lnSpc>
              <a:buNone/>
            </a:pP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702483382"/>
      </p:ext>
    </p:extLst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Even More Manual Tasks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666750" y="1371600"/>
            <a:ext cx="7696200" cy="34470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</a:pPr>
            <a:r>
              <a:rPr lang="en-US" sz="2000" dirty="0" smtClean="0">
                <a:solidFill>
                  <a:srgbClr val="FFCC66"/>
                </a:solidFill>
              </a:rPr>
              <a:t>Check citations: </a:t>
            </a:r>
            <a:r>
              <a:rPr lang="en-US" sz="2000" dirty="0" smtClean="0">
                <a:solidFill>
                  <a:schemeClr val="bg1"/>
                </a:solidFill>
              </a:rPr>
              <a:t>tries to find formatting problems, reports </a:t>
            </a:r>
            <a:r>
              <a:rPr lang="en-US" sz="2000" dirty="0" err="1" smtClean="0">
                <a:solidFill>
                  <a:schemeClr val="bg1"/>
                </a:solidFill>
              </a:rPr>
              <a:t>pubmed</a:t>
            </a:r>
            <a:r>
              <a:rPr lang="en-US" sz="2000" dirty="0" smtClean="0">
                <a:solidFill>
                  <a:schemeClr val="bg1"/>
                </a:solidFill>
              </a:rPr>
              <a:t> citations that have not been imported, provides statistics.</a:t>
            </a:r>
          </a:p>
          <a:p>
            <a:pPr marL="342900" indent="-342900">
              <a:lnSpc>
                <a:spcPct val="150000"/>
              </a:lnSpc>
            </a:pPr>
            <a:r>
              <a:rPr lang="en-US" sz="2000" dirty="0" smtClean="0">
                <a:solidFill>
                  <a:srgbClr val="FFCC66"/>
                </a:solidFill>
              </a:rPr>
              <a:t>Check external database link IDs: </a:t>
            </a:r>
            <a:r>
              <a:rPr lang="en-US" sz="2000" dirty="0" smtClean="0">
                <a:solidFill>
                  <a:schemeClr val="bg1"/>
                </a:solidFill>
              </a:rPr>
              <a:t>flags frames that are linked to the same external DB entry by links that are supposed to be unique.</a:t>
            </a:r>
          </a:p>
          <a:p>
            <a:pPr>
              <a:lnSpc>
                <a:spcPct val="150000"/>
              </a:lnSpc>
              <a:buNone/>
            </a:pP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538483461"/>
      </p:ext>
    </p:extLst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381000"/>
            <a:ext cx="9144000" cy="1143000"/>
          </a:xfrm>
        </p:spPr>
        <p:txBody>
          <a:bodyPr/>
          <a:lstStyle/>
          <a:p>
            <a:pPr algn="ctr"/>
            <a:r>
              <a:rPr lang="en-US" dirty="0" smtClean="0"/>
              <a:t>What To Do If Your PGDB Looks Like This?</a:t>
            </a:r>
          </a:p>
        </p:txBody>
      </p:sp>
      <p:pic>
        <p:nvPicPr>
          <p:cNvPr id="4099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blackWhite">
          <a:xfrm>
            <a:off x="1962150" y="1990725"/>
            <a:ext cx="5219700" cy="287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0"/>
            <a:ext cx="8610600" cy="1143000"/>
          </a:xfrm>
        </p:spPr>
        <p:txBody>
          <a:bodyPr/>
          <a:lstStyle/>
          <a:p>
            <a:pPr algn="ctr"/>
            <a:r>
              <a:rPr lang="en-US" dirty="0" smtClean="0"/>
              <a:t>And When You Finish, take pride at your newly renovated PGDB!</a:t>
            </a:r>
          </a:p>
        </p:txBody>
      </p:sp>
      <p:pic>
        <p:nvPicPr>
          <p:cNvPr id="22531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blackWhite">
          <a:xfrm>
            <a:off x="1295400" y="1447800"/>
            <a:ext cx="6629400" cy="4733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696200" cy="1143000"/>
          </a:xfrm>
        </p:spPr>
        <p:txBody>
          <a:bodyPr/>
          <a:lstStyle/>
          <a:p>
            <a:pPr algn="ctr"/>
            <a:r>
              <a:rPr lang="en-US" dirty="0" smtClean="0"/>
              <a:t>It’s time for an overhaul!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219200" y="1524000"/>
            <a:ext cx="7696200" cy="3810000"/>
          </a:xfrm>
        </p:spPr>
        <p:txBody>
          <a:bodyPr/>
          <a:lstStyle/>
          <a:p>
            <a:pPr marL="457200" indent="-457200"/>
            <a:r>
              <a:rPr lang="en-US" dirty="0" smtClean="0"/>
              <a:t>Update genome annotation</a:t>
            </a:r>
          </a:p>
          <a:p>
            <a:pPr marL="457200" indent="-457200"/>
            <a:r>
              <a:rPr lang="en-US" dirty="0" smtClean="0">
                <a:solidFill>
                  <a:schemeClr val="bg1"/>
                </a:solidFill>
              </a:rPr>
              <a:t>Propagate updates from Reference DB (MetaCyc)</a:t>
            </a:r>
          </a:p>
          <a:p>
            <a:pPr marL="457200" indent="-457200"/>
            <a:r>
              <a:rPr lang="en-US" dirty="0" smtClean="0"/>
              <a:t>Re-run the name matcher</a:t>
            </a:r>
          </a:p>
          <a:p>
            <a:pPr marL="457200" indent="-457200"/>
            <a:r>
              <a:rPr lang="en-US" dirty="0" smtClean="0"/>
              <a:t>Rescore pathways</a:t>
            </a:r>
          </a:p>
          <a:p>
            <a:pPr marL="457200" indent="-457200"/>
            <a:r>
              <a:rPr lang="en-US" dirty="0" smtClean="0"/>
              <a:t>Re-run the transcription unit predictor</a:t>
            </a:r>
          </a:p>
          <a:p>
            <a:pPr marL="457200" indent="-457200"/>
            <a:r>
              <a:rPr lang="en-US" dirty="0" smtClean="0">
                <a:solidFill>
                  <a:srgbClr val="8FF26C"/>
                </a:solidFill>
              </a:rPr>
              <a:t>Run the consistency checker</a:t>
            </a:r>
          </a:p>
          <a:p>
            <a:pPr marL="457200" indent="-457200"/>
            <a:r>
              <a:rPr lang="en-US" dirty="0" smtClean="0"/>
              <a:t>Create protein complexes</a:t>
            </a:r>
          </a:p>
          <a:p>
            <a:pPr marL="457200" indent="-457200"/>
            <a:r>
              <a:rPr lang="en-US" dirty="0" smtClean="0"/>
              <a:t>Re-run the Transport Inference Parser</a:t>
            </a:r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838200" y="228600"/>
            <a:ext cx="7696200" cy="1143000"/>
          </a:xfrm>
        </p:spPr>
        <p:txBody>
          <a:bodyPr/>
          <a:lstStyle/>
          <a:p>
            <a:pPr algn="ctr"/>
            <a:r>
              <a:rPr lang="en-US" smtClean="0"/>
              <a:t>The Consistency Checker</a:t>
            </a:r>
          </a:p>
        </p:txBody>
      </p:sp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blackWhite">
          <a:xfrm>
            <a:off x="2286000" y="2895600"/>
            <a:ext cx="4238625" cy="2886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316" name="Rectangle 5"/>
          <p:cNvSpPr>
            <a:spLocks noChangeArrowheads="1"/>
          </p:cNvSpPr>
          <p:nvPr/>
        </p:nvSpPr>
        <p:spPr bwMode="blackWhite">
          <a:xfrm>
            <a:off x="609600" y="1295400"/>
            <a:ext cx="8229600" cy="976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274320" rIns="0" bIns="91440">
            <a:spAutoFit/>
          </a:bodyPr>
          <a:lstStyle/>
          <a:p>
            <a:pPr>
              <a:lnSpc>
                <a:spcPct val="100000"/>
              </a:lnSpc>
              <a:buFont typeface="Wingdings" pitchFamily="2" charset="2"/>
              <a:buNone/>
            </a:pPr>
            <a:r>
              <a:rPr lang="en-US" sz="2000"/>
              <a:t>Consistency Checking should be performed routinely (every few months), and problems should be addressed</a:t>
            </a:r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Automatic and Manual Tasks</a:t>
            </a:r>
          </a:p>
        </p:txBody>
      </p:sp>
      <p:pic>
        <p:nvPicPr>
          <p:cNvPr id="14341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blackWhite">
          <a:xfrm>
            <a:off x="533401" y="1100138"/>
            <a:ext cx="2819400" cy="36702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tx1"/>
                </a:solidFill>
                <a:prstDash val="solid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43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blackWhite">
          <a:xfrm>
            <a:off x="3505200" y="1100139"/>
            <a:ext cx="2544915" cy="36702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tx1"/>
                </a:solidFill>
                <a:prstDash val="solid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ectangle 1"/>
          <p:cNvSpPr/>
          <p:nvPr/>
        </p:nvSpPr>
        <p:spPr>
          <a:xfrm>
            <a:off x="533400" y="5029200"/>
            <a:ext cx="7238999" cy="10895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/>
            <a:r>
              <a:rPr lang="en-US" sz="1800" dirty="0" smtClean="0">
                <a:latin typeface="Helvetica" pitchFamily="34" charset="0"/>
              </a:rPr>
              <a:t>I recommend running the automatic tasks first</a:t>
            </a:r>
          </a:p>
          <a:p>
            <a:pPr marL="285750" indent="-285750"/>
            <a:r>
              <a:rPr lang="en-US" sz="1800" dirty="0" smtClean="0"/>
              <a:t>I recommend running individual tasks, one at a time.</a:t>
            </a:r>
            <a:endParaRPr lang="en-US" sz="1800" dirty="0" smtClean="0">
              <a:latin typeface="Helvetica" pitchFamily="34" charset="0"/>
            </a:endParaRPr>
          </a:p>
          <a:p>
            <a:pPr marL="285750" indent="-285750"/>
            <a:r>
              <a:rPr lang="en-US" sz="1800" dirty="0" smtClean="0">
                <a:solidFill>
                  <a:srgbClr val="92D050"/>
                </a:solidFill>
              </a:rPr>
              <a:t>When </a:t>
            </a:r>
            <a:r>
              <a:rPr lang="en-US" sz="1800" dirty="0">
                <a:solidFill>
                  <a:srgbClr val="92D050"/>
                </a:solidFill>
              </a:rPr>
              <a:t>you mouse over </a:t>
            </a:r>
            <a:r>
              <a:rPr lang="en-US" sz="1800" dirty="0" smtClean="0">
                <a:solidFill>
                  <a:srgbClr val="92D050"/>
                </a:solidFill>
              </a:rPr>
              <a:t>a task’s </a:t>
            </a:r>
            <a:r>
              <a:rPr lang="en-US" sz="1800" dirty="0">
                <a:solidFill>
                  <a:srgbClr val="92D050"/>
                </a:solidFill>
              </a:rPr>
              <a:t>name, you will see documentation for that particular task in the bottom window pane</a:t>
            </a:r>
            <a:endParaRPr lang="en-US" sz="1800" dirty="0">
              <a:solidFill>
                <a:srgbClr val="92D050"/>
              </a:solidFill>
              <a:latin typeface="Helvetica" pitchFamily="34" charset="0"/>
            </a:endParaRPr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395287" y="228600"/>
            <a:ext cx="7696200" cy="1143000"/>
          </a:xfrm>
          <a:noFill/>
        </p:spPr>
        <p:txBody>
          <a:bodyPr/>
          <a:lstStyle/>
          <a:p>
            <a:pPr algn="ctr"/>
            <a:r>
              <a:rPr lang="en-US" dirty="0" smtClean="0"/>
              <a:t>Consistency Checker Output</a:t>
            </a:r>
          </a:p>
        </p:txBody>
      </p:sp>
      <p:sp>
        <p:nvSpPr>
          <p:cNvPr id="15363" name="Text Box 6"/>
          <p:cNvSpPr txBox="1">
            <a:spLocks noChangeArrowheads="1"/>
          </p:cNvSpPr>
          <p:nvPr/>
        </p:nvSpPr>
        <p:spPr bwMode="blackWhite">
          <a:xfrm>
            <a:off x="762000" y="1524000"/>
            <a:ext cx="7848600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274320" rIns="0" bIns="91440">
            <a:spAutoFit/>
          </a:bodyPr>
          <a:lstStyle>
            <a:lvl1pPr marL="285750" indent="-28575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l"/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l"/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l"/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l"/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lnSpc>
                <a:spcPct val="100000"/>
              </a:lnSpc>
            </a:pPr>
            <a:r>
              <a:rPr lang="en-US" sz="1800" dirty="0" smtClean="0"/>
              <a:t>The output appears on the right pane, but is also saved </a:t>
            </a:r>
            <a:r>
              <a:rPr lang="en-US" sz="1800" dirty="0"/>
              <a:t>into a text file in the reports directory. The name and location of the file are printed at the end of the output.</a:t>
            </a:r>
            <a:endParaRPr lang="en-US" sz="1800" dirty="0">
              <a:latin typeface="Helvetica" pitchFamily="34" charset="0"/>
            </a:endParaRPr>
          </a:p>
        </p:txBody>
      </p:sp>
      <p:pic>
        <p:nvPicPr>
          <p:cNvPr id="15364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blackWhite">
          <a:xfrm>
            <a:off x="1143000" y="3200400"/>
            <a:ext cx="6200775" cy="857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Automatic Tasks: Check all links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1143000"/>
            <a:ext cx="3810000" cy="2514600"/>
          </a:xfrm>
        </p:spPr>
        <p:txBody>
          <a:bodyPr/>
          <a:lstStyle/>
          <a:p>
            <a:pPr marL="0" indent="0">
              <a:buNone/>
            </a:pPr>
            <a:r>
              <a:rPr lang="en-US" sz="2000" dirty="0" smtClean="0"/>
              <a:t>This tool looks at:</a:t>
            </a:r>
          </a:p>
          <a:p>
            <a:r>
              <a:rPr lang="en-US" sz="2000" dirty="0" smtClean="0"/>
              <a:t>Inverse links (compound-reaction, gene-protein, </a:t>
            </a:r>
            <a:r>
              <a:rPr lang="en-US" sz="2000" dirty="0" err="1" smtClean="0"/>
              <a:t>etc</a:t>
            </a:r>
            <a:r>
              <a:rPr lang="en-US" sz="2000" dirty="0" smtClean="0"/>
              <a:t>)</a:t>
            </a:r>
          </a:p>
          <a:p>
            <a:r>
              <a:rPr lang="en-US" sz="2000" dirty="0" smtClean="0"/>
              <a:t>Pathway links</a:t>
            </a:r>
          </a:p>
          <a:p>
            <a:r>
              <a:rPr lang="en-US" sz="2000" dirty="0" smtClean="0"/>
              <a:t>Ghost reactions in pathways</a:t>
            </a:r>
          </a:p>
          <a:p>
            <a:r>
              <a:rPr lang="en-US" sz="2000" dirty="0" smtClean="0"/>
              <a:t>Pathways included in other pathways</a:t>
            </a:r>
          </a:p>
          <a:p>
            <a:pPr marL="0" indent="0">
              <a:buFontTx/>
              <a:buNone/>
            </a:pPr>
            <a:endParaRPr lang="en-US" sz="2000" dirty="0"/>
          </a:p>
        </p:txBody>
      </p:sp>
      <p:pic>
        <p:nvPicPr>
          <p:cNvPr id="1638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blackWhite">
          <a:xfrm>
            <a:off x="5253037" y="1447800"/>
            <a:ext cx="3548063" cy="3781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389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blackWhite">
          <a:xfrm>
            <a:off x="3962400" y="5410200"/>
            <a:ext cx="4838700" cy="990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>
          <a:xfrm>
            <a:off x="1219200" y="0"/>
            <a:ext cx="7696200" cy="1143000"/>
          </a:xfrm>
        </p:spPr>
        <p:txBody>
          <a:bodyPr/>
          <a:lstStyle/>
          <a:p>
            <a:r>
              <a:rPr lang="en-US" dirty="0" smtClean="0"/>
              <a:t>Automatic Tasks: Check all links</a:t>
            </a:r>
          </a:p>
        </p:txBody>
      </p:sp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blackWhite">
          <a:xfrm>
            <a:off x="2971800" y="1143000"/>
            <a:ext cx="5943600" cy="5172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tx1"/>
                </a:solidFill>
                <a:prstDash val="solid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685800" y="1905000"/>
            <a:ext cx="198120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en-US" sz="2000" dirty="0" smtClean="0"/>
              <a:t>Warnings are not necessarily errors, but should be checked.</a:t>
            </a:r>
          </a:p>
          <a:p>
            <a:pPr>
              <a:buNone/>
            </a:pPr>
            <a:endParaRPr lang="en-US" sz="2000" dirty="0"/>
          </a:p>
          <a:p>
            <a:pPr>
              <a:buNone/>
            </a:pPr>
            <a:r>
              <a:rPr lang="en-US" sz="2000" dirty="0" smtClean="0"/>
              <a:t>For example, PWY-21 is completely redundant to P142-PWY and should be deleted.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787216091"/>
      </p:ext>
    </p:extLst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More Automatic Tasks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685800" y="1371600"/>
            <a:ext cx="7696200" cy="44935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</a:pPr>
            <a:r>
              <a:rPr lang="en-US" sz="2000" dirty="0" smtClean="0">
                <a:solidFill>
                  <a:srgbClr val="FFCC66"/>
                </a:solidFill>
              </a:rPr>
              <a:t>Verify pathways for duplicate reactions</a:t>
            </a:r>
          </a:p>
          <a:p>
            <a:pPr marL="342900" indent="-342900">
              <a:lnSpc>
                <a:spcPct val="150000"/>
              </a:lnSpc>
            </a:pPr>
            <a:r>
              <a:rPr lang="en-US" sz="2000" dirty="0" smtClean="0">
                <a:solidFill>
                  <a:srgbClr val="FFCC66"/>
                </a:solidFill>
              </a:rPr>
              <a:t>Verify replicon components and positions</a:t>
            </a:r>
            <a:r>
              <a:rPr lang="en-US" sz="2000" dirty="0" smtClean="0"/>
              <a:t>: ensures all genes exist, sorts based on position.</a:t>
            </a:r>
          </a:p>
          <a:p>
            <a:pPr marL="342900" indent="-342900">
              <a:lnSpc>
                <a:spcPct val="150000"/>
              </a:lnSpc>
            </a:pPr>
            <a:r>
              <a:rPr lang="en-US" sz="2000" dirty="0" smtClean="0">
                <a:solidFill>
                  <a:srgbClr val="FFCC66"/>
                </a:solidFill>
              </a:rPr>
              <a:t>Validate GO terms</a:t>
            </a:r>
            <a:r>
              <a:rPr lang="en-US" sz="2000" dirty="0" smtClean="0"/>
              <a:t>: updates the GO terms, removes obsolete ones.</a:t>
            </a:r>
          </a:p>
          <a:p>
            <a:pPr marL="342900" indent="-342900">
              <a:lnSpc>
                <a:spcPct val="150000"/>
              </a:lnSpc>
            </a:pPr>
            <a:r>
              <a:rPr lang="en-US" sz="2000" dirty="0" smtClean="0">
                <a:solidFill>
                  <a:srgbClr val="FFCC66"/>
                </a:solidFill>
              </a:rPr>
              <a:t>Change compound names to string IDs</a:t>
            </a:r>
            <a:r>
              <a:rPr lang="en-US" sz="2000" dirty="0" smtClean="0"/>
              <a:t>: mostly applies to legacy data, where enzyme regulators may have been entered as text strings.</a:t>
            </a:r>
          </a:p>
          <a:p>
            <a:pPr>
              <a:lnSpc>
                <a:spcPct val="150000"/>
              </a:lnSpc>
              <a:buNone/>
            </a:pP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048240144"/>
      </p:ext>
    </p:extLst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2002 07 ISMB PTools">
  <a:themeElements>
    <a:clrScheme name="">
      <a:dk1>
        <a:srgbClr val="FFFFFF"/>
      </a:dk1>
      <a:lt1>
        <a:srgbClr val="FFFFFF"/>
      </a:lt1>
      <a:dk2>
        <a:srgbClr val="FAFD00"/>
      </a:dk2>
      <a:lt2>
        <a:srgbClr val="919191"/>
      </a:lt2>
      <a:accent1>
        <a:srgbClr val="618FFD"/>
      </a:accent1>
      <a:accent2>
        <a:srgbClr val="CECECE"/>
      </a:accent2>
      <a:accent3>
        <a:srgbClr val="FFFFFF"/>
      </a:accent3>
      <a:accent4>
        <a:srgbClr val="DADADA"/>
      </a:accent4>
      <a:accent5>
        <a:srgbClr val="B7C6FE"/>
      </a:accent5>
      <a:accent6>
        <a:srgbClr val="BABABA"/>
      </a:accent6>
      <a:hlink>
        <a:srgbClr val="FC0128"/>
      </a:hlink>
      <a:folHlink>
        <a:srgbClr val="8CF4EA"/>
      </a:folHlink>
    </a:clrScheme>
    <a:fontScheme name="2002 07 ISMB PTool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0000"/>
        </a:solidFill>
        <a:ln>
          <a:noFill/>
        </a:ln>
        <a:effectLst/>
        <a:extLst>
          <a:ext uri="{91240B29-F687-4F45-9708-019B960494DF}">
            <a14:hiddenLine xmlns:a14="http://schemas.microsoft.com/office/drawing/2010/main"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0" tIns="274320" rIns="0" bIns="91440" numCol="1" anchor="ctr" anchorCtr="0" compatLnSpc="1">
        <a:prstTxWarp prst="textNoShape">
          <a:avLst/>
        </a:prstTxWarp>
      </a:bodyPr>
      <a:lstStyle>
        <a:defPPr marL="230188" marR="0" indent="-230188" algn="l" defTabSz="914400" rtl="0" eaLnBrk="0" fontAlgn="base" latinLnBrk="0" hangingPunct="0">
          <a:lnSpc>
            <a:spcPct val="80000"/>
          </a:lnSpc>
          <a:spcBef>
            <a:spcPct val="20000"/>
          </a:spcBef>
          <a:spcAft>
            <a:spcPct val="0"/>
          </a:spcAft>
          <a:buClr>
            <a:schemeClr val="accent1"/>
          </a:buClr>
          <a:buSzPct val="75000"/>
          <a:buFont typeface="Wingdings" pitchFamily="2" charset="2"/>
          <a:buChar char="l"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0000"/>
        </a:solidFill>
        <a:ln>
          <a:noFill/>
        </a:ln>
        <a:effectLst/>
        <a:extLst>
          <a:ext uri="{91240B29-F687-4F45-9708-019B960494DF}">
            <a14:hiddenLine xmlns:a14="http://schemas.microsoft.com/office/drawing/2010/main"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0" tIns="274320" rIns="0" bIns="91440" numCol="1" anchor="ctr" anchorCtr="0" compatLnSpc="1">
        <a:prstTxWarp prst="textNoShape">
          <a:avLst/>
        </a:prstTxWarp>
      </a:bodyPr>
      <a:lstStyle>
        <a:defPPr marL="230188" marR="0" indent="-230188" algn="l" defTabSz="914400" rtl="0" eaLnBrk="0" fontAlgn="base" latinLnBrk="0" hangingPunct="0">
          <a:lnSpc>
            <a:spcPct val="80000"/>
          </a:lnSpc>
          <a:spcBef>
            <a:spcPct val="20000"/>
          </a:spcBef>
          <a:spcAft>
            <a:spcPct val="0"/>
          </a:spcAft>
          <a:buClr>
            <a:schemeClr val="accent1"/>
          </a:buClr>
          <a:buSzPct val="75000"/>
          <a:buFont typeface="Wingdings" pitchFamily="2" charset="2"/>
          <a:buChar char="l"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2002 07 ISMB PTools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002 07 ISMB PTools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002 07 ISMB PTools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002 07 ISMB PTools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002 07 ISMB PTools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002 07 ISMB PTools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002 07 ISMB PTools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C:\pkarp\talks\ecocyc\2002 07 ISMB PTools.ppt</Template>
  <TotalTime>15690</TotalTime>
  <Words>843</Words>
  <Application>Microsoft Office PowerPoint</Application>
  <PresentationFormat>On-screen Show (4:3)</PresentationFormat>
  <Paragraphs>85</Paragraphs>
  <Slides>20</Slides>
  <Notes>4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1" baseType="lpstr">
      <vt:lpstr>2002 07 ISMB PTools</vt:lpstr>
      <vt:lpstr>The consistency Checker, or Overhauling a PGDB</vt:lpstr>
      <vt:lpstr>What To Do If Your PGDB Looks Like This?</vt:lpstr>
      <vt:lpstr>It’s time for an overhaul!</vt:lpstr>
      <vt:lpstr>The Consistency Checker</vt:lpstr>
      <vt:lpstr>Automatic and Manual Tasks</vt:lpstr>
      <vt:lpstr>Consistency Checker Output</vt:lpstr>
      <vt:lpstr>Automatic Tasks: Check all links</vt:lpstr>
      <vt:lpstr>Automatic Tasks: Check all links</vt:lpstr>
      <vt:lpstr>More Automatic Tasks</vt:lpstr>
      <vt:lpstr>Yet More Automatic Tasks</vt:lpstr>
      <vt:lpstr>Automatic Tasks: Recompute database statistics</vt:lpstr>
      <vt:lpstr>Manual Tasks: Run Constraint Checker</vt:lpstr>
      <vt:lpstr>Run Constraint Checker Error Reports: Example 1</vt:lpstr>
      <vt:lpstr>Fixing The Problem</vt:lpstr>
      <vt:lpstr>Constraint Error Reports: Example 2</vt:lpstr>
      <vt:lpstr>More Manual Tasks</vt:lpstr>
      <vt:lpstr>Frame References Error Report Example</vt:lpstr>
      <vt:lpstr>More Manual Tasks</vt:lpstr>
      <vt:lpstr>Even More Manual Tasks</vt:lpstr>
      <vt:lpstr>And When You Finish, take pride at your newly renovated PGDB!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Overhauling a PGDB</dc:title>
  <dc:creator>Ron Caspi</dc:creator>
  <cp:lastModifiedBy>Ron Caspi</cp:lastModifiedBy>
  <cp:revision>331</cp:revision>
  <cp:lastPrinted>2008-01-31T18:41:31Z</cp:lastPrinted>
  <dcterms:created xsi:type="dcterms:W3CDTF">1999-04-03T01:55:20Z</dcterms:created>
  <dcterms:modified xsi:type="dcterms:W3CDTF">2012-08-06T18:41:46Z</dcterms:modified>
</cp:coreProperties>
</file>