
<file path=[Content_Types].xml><?xml version="1.0" encoding="utf-8"?>
<Types xmlns="http://schemas.openxmlformats.org/package/2006/content-types">
  <Default Extension="xml" ContentType="application/xml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4" r:id="rId1"/>
  </p:sldMasterIdLst>
  <p:notesMasterIdLst>
    <p:notesMasterId r:id="rId10"/>
  </p:notesMasterIdLst>
  <p:sldIdLst>
    <p:sldId id="282" r:id="rId2"/>
    <p:sldId id="293" r:id="rId3"/>
    <p:sldId id="290" r:id="rId4"/>
    <p:sldId id="291" r:id="rId5"/>
    <p:sldId id="292" r:id="rId6"/>
    <p:sldId id="295" r:id="rId7"/>
    <p:sldId id="296" r:id="rId8"/>
    <p:sldId id="297" r:id="rId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38"/>
    <p:restoredTop sz="94624"/>
  </p:normalViewPr>
  <p:slideViewPr>
    <p:cSldViewPr snapToGrid="0" snapToObjects="1">
      <p:cViewPr varScale="1">
        <p:scale>
          <a:sx n="111" d="100"/>
          <a:sy n="111" d="100"/>
        </p:scale>
        <p:origin x="1600" y="21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535537-FC35-064F-954D-80DA096C03EC}" type="datetimeFigureOut">
              <a:rPr lang="en-US" smtClean="0"/>
              <a:t>10/8/18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9AE670-422D-1E4B-85E1-E7129A7435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36356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E6934C-9CFB-7B48-A6D0-7C600C119AB3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86393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/>
        </p:nvPicPr>
        <p:blipFill>
          <a:blip r:embed="rId2" cstate="screen">
            <a:lum bright="10000" contrast="20000"/>
          </a:blip>
          <a:srcRect/>
          <a:stretch>
            <a:fillRect/>
          </a:stretch>
        </p:blipFill>
        <p:spPr>
          <a:xfrm>
            <a:off x="-7950" y="390782"/>
            <a:ext cx="4397070" cy="1514162"/>
          </a:xfrm>
          <a:prstGeom prst="rect">
            <a:avLst/>
          </a:prstGeom>
        </p:spPr>
      </p:pic>
      <p:sp>
        <p:nvSpPr>
          <p:cNvPr id="33" name="Title 32"/>
          <p:cNvSpPr>
            <a:spLocks noGrp="1"/>
          </p:cNvSpPr>
          <p:nvPr>
            <p:ph type="title"/>
          </p:nvPr>
        </p:nvSpPr>
        <p:spPr>
          <a:xfrm>
            <a:off x="382588" y="2436556"/>
            <a:ext cx="8229600" cy="1143000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8" name="Rectangle 37"/>
          <p:cNvSpPr/>
          <p:nvPr userDrawn="1"/>
        </p:nvSpPr>
        <p:spPr>
          <a:xfrm>
            <a:off x="4513263" y="1"/>
            <a:ext cx="1405466" cy="412749"/>
          </a:xfrm>
          <a:prstGeom prst="rect">
            <a:avLst/>
          </a:prstGeom>
          <a:solidFill>
            <a:srgbClr val="E8A3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39" name="Rectangle 38"/>
          <p:cNvSpPr/>
          <p:nvPr userDrawn="1"/>
        </p:nvSpPr>
        <p:spPr>
          <a:xfrm>
            <a:off x="6034088" y="1"/>
            <a:ext cx="3109911" cy="412749"/>
          </a:xfrm>
          <a:prstGeom prst="rect">
            <a:avLst/>
          </a:prstGeom>
          <a:solidFill>
            <a:srgbClr val="76908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0" y="0"/>
            <a:ext cx="4387850" cy="409575"/>
          </a:xfrm>
          <a:prstGeom prst="rect">
            <a:avLst/>
          </a:prstGeom>
          <a:solidFill>
            <a:srgbClr val="71717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 descr="sri international_wht.ai"/>
          <p:cNvPicPr>
            <a:picLocks noChangeAspect="1"/>
          </p:cNvPicPr>
          <p:nvPr userDrawn="1"/>
        </p:nvPicPr>
        <p:blipFill>
          <a:blip r:embed="rId3" cstate="screen"/>
          <a:stretch>
            <a:fillRect/>
          </a:stretch>
        </p:blipFill>
        <p:spPr>
          <a:xfrm>
            <a:off x="211666" y="-110501"/>
            <a:ext cx="2482102" cy="670051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497917" y="414865"/>
            <a:ext cx="3513666" cy="1545629"/>
          </a:xfrm>
          <a:prstGeom prst="rect">
            <a:avLst/>
          </a:prstGeom>
        </p:spPr>
      </p:pic>
    </p:spTree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3" name="Rectangle 3"/>
          <p:cNvSpPr>
            <a:spLocks noGrp="1" noChangeArrowheads="1"/>
          </p:cNvSpPr>
          <p:nvPr>
            <p:ph type="ctrTitle"/>
          </p:nvPr>
        </p:nvSpPr>
        <p:spPr bwMode="auto">
          <a:xfrm>
            <a:off x="1447800" y="1066800"/>
            <a:ext cx="6400800" cy="1143000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22884" name="Rectangle 4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1447800" y="3733800"/>
            <a:ext cx="6400800" cy="381000"/>
          </a:xfrm>
        </p:spPr>
        <p:txBody>
          <a:bodyPr/>
          <a:lstStyle>
            <a:lvl1pPr marL="0" indent="0" algn="ctr">
              <a:buFont typeface="Wingdings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22890" name="Rectangle 10"/>
          <p:cNvSpPr>
            <a:spLocks noChangeArrowheads="1"/>
          </p:cNvSpPr>
          <p:nvPr/>
        </p:nvSpPr>
        <p:spPr bwMode="auto">
          <a:xfrm>
            <a:off x="0" y="6477000"/>
            <a:ext cx="9144000" cy="381000"/>
          </a:xfrm>
          <a:prstGeom prst="rect">
            <a:avLst/>
          </a:prstGeom>
          <a:solidFill>
            <a:srgbClr val="D8D8E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2891" name="Text Box 11"/>
          <p:cNvSpPr txBox="1">
            <a:spLocks noChangeArrowheads="1"/>
          </p:cNvSpPr>
          <p:nvPr/>
        </p:nvSpPr>
        <p:spPr bwMode="auto">
          <a:xfrm>
            <a:off x="23813" y="6607175"/>
            <a:ext cx="457200" cy="2746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fld id="{836E4BA7-B825-7B43-9F8F-C52433042C78}" type="slidenum">
              <a:rPr lang="en-US" sz="1200" b="0">
                <a:solidFill>
                  <a:srgbClr val="000000"/>
                </a:solidFill>
              </a:rPr>
              <a:pPr>
                <a:spcBef>
                  <a:spcPct val="50000"/>
                </a:spcBef>
              </a:pPr>
              <a:t>‹#›</a:t>
            </a:fld>
            <a:endParaRPr lang="en-US" sz="1200" b="0">
              <a:solidFill>
                <a:srgbClr val="000000"/>
              </a:solidFill>
            </a:endParaRPr>
          </a:p>
        </p:txBody>
      </p:sp>
      <p:sp>
        <p:nvSpPr>
          <p:cNvPr id="122892" name="Text Box 12"/>
          <p:cNvSpPr txBox="1">
            <a:spLocks noChangeArrowheads="1"/>
          </p:cNvSpPr>
          <p:nvPr/>
        </p:nvSpPr>
        <p:spPr bwMode="auto">
          <a:xfrm>
            <a:off x="5105400" y="6553200"/>
            <a:ext cx="2743200" cy="2746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200">
                <a:solidFill>
                  <a:srgbClr val="000000"/>
                </a:solidFill>
              </a:rPr>
              <a:t>SRI International Bioinformatics</a:t>
            </a:r>
          </a:p>
        </p:txBody>
      </p:sp>
      <p:pic>
        <p:nvPicPr>
          <p:cNvPr id="122893" name="Picture 13"/>
          <p:cNvPicPr>
            <a:picLocks noChangeAspect="1" noChangeArrowheads="1"/>
          </p:cNvPicPr>
          <p:nvPr/>
        </p:nvPicPr>
        <p:blipFill>
          <a:blip/>
          <a:srcRect/>
          <a:stretch>
            <a:fillRect/>
          </a:stretch>
        </p:blipFill>
        <p:spPr bwMode="blackWhite">
          <a:xfrm>
            <a:off x="1828800" y="6478588"/>
            <a:ext cx="1143000" cy="37941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</p:pic>
      <p:sp>
        <p:nvSpPr>
          <p:cNvPr id="8" name="Rectangle 7"/>
          <p:cNvSpPr/>
          <p:nvPr userDrawn="1"/>
        </p:nvSpPr>
        <p:spPr>
          <a:xfrm>
            <a:off x="4509030" y="0"/>
            <a:ext cx="1405466" cy="407988"/>
          </a:xfrm>
          <a:prstGeom prst="rect">
            <a:avLst/>
          </a:prstGeom>
          <a:solidFill>
            <a:srgbClr val="E8A3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6034088" y="0"/>
            <a:ext cx="3109911" cy="407988"/>
          </a:xfrm>
          <a:prstGeom prst="rect">
            <a:avLst/>
          </a:prstGeom>
          <a:solidFill>
            <a:srgbClr val="76908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0" y="0"/>
            <a:ext cx="4379310" cy="407988"/>
          </a:xfrm>
          <a:prstGeom prst="rect">
            <a:avLst/>
          </a:prstGeom>
          <a:solidFill>
            <a:srgbClr val="0A419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/>
  </p:cSld>
  <p:clrMapOvr>
    <a:masterClrMapping/>
  </p:clrMapOvr>
  <p:transition spd="med">
    <p:wipe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61317"/>
            <a:ext cx="7924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838200" y="1524000"/>
            <a:ext cx="3810000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800600" y="1524000"/>
            <a:ext cx="3810000" cy="23241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800600" y="4000500"/>
            <a:ext cx="3810000" cy="23241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Rectangle 5"/>
          <p:cNvSpPr/>
          <p:nvPr userDrawn="1"/>
        </p:nvSpPr>
        <p:spPr>
          <a:xfrm>
            <a:off x="4509030" y="0"/>
            <a:ext cx="1405466" cy="407988"/>
          </a:xfrm>
          <a:prstGeom prst="rect">
            <a:avLst/>
          </a:prstGeom>
          <a:solidFill>
            <a:srgbClr val="E8A3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6034088" y="0"/>
            <a:ext cx="3109911" cy="407988"/>
          </a:xfrm>
          <a:prstGeom prst="rect">
            <a:avLst/>
          </a:prstGeom>
          <a:solidFill>
            <a:srgbClr val="76908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0" y="0"/>
            <a:ext cx="4379310" cy="407988"/>
          </a:xfrm>
          <a:prstGeom prst="rect">
            <a:avLst/>
          </a:prstGeom>
          <a:solidFill>
            <a:srgbClr val="0A419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/>
  </p:cSld>
  <p:clrMapOvr>
    <a:masterClrMapping/>
  </p:clrMapOvr>
  <p:transition spd="med">
    <p:wipe dir="r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37960"/>
            <a:ext cx="7924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524000"/>
            <a:ext cx="3810000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800600" y="1524000"/>
            <a:ext cx="3810000" cy="23241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800600" y="4000500"/>
            <a:ext cx="3810000" cy="23241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Rectangle 5"/>
          <p:cNvSpPr/>
          <p:nvPr userDrawn="1"/>
        </p:nvSpPr>
        <p:spPr>
          <a:xfrm>
            <a:off x="4509030" y="0"/>
            <a:ext cx="1405466" cy="407988"/>
          </a:xfrm>
          <a:prstGeom prst="rect">
            <a:avLst/>
          </a:prstGeom>
          <a:solidFill>
            <a:srgbClr val="E8A3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6034088" y="0"/>
            <a:ext cx="3109911" cy="407988"/>
          </a:xfrm>
          <a:prstGeom prst="rect">
            <a:avLst/>
          </a:prstGeom>
          <a:solidFill>
            <a:srgbClr val="76908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0" y="0"/>
            <a:ext cx="4379310" cy="407988"/>
          </a:xfrm>
          <a:prstGeom prst="rect">
            <a:avLst/>
          </a:prstGeom>
          <a:solidFill>
            <a:srgbClr val="0A419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/>
  </p:cSld>
  <p:clrMapOvr>
    <a:masterClrMapping/>
  </p:clrMapOvr>
  <p:transition spd="med"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screen">
            <a:lum bright="10000" contrast="20000"/>
            <a:alphaModFix/>
          </a:blip>
          <a:srcRect l="534"/>
          <a:stretch>
            <a:fillRect/>
          </a:stretch>
        </p:blipFill>
        <p:spPr>
          <a:xfrm>
            <a:off x="0" y="0"/>
            <a:ext cx="4392246" cy="1501262"/>
          </a:xfrm>
          <a:prstGeom prst="rect">
            <a:avLst/>
          </a:prstGeom>
        </p:spPr>
      </p:pic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385608" y="2872709"/>
            <a:ext cx="7772400" cy="717435"/>
          </a:xfrm>
          <a:ln>
            <a:noFill/>
          </a:ln>
        </p:spPr>
        <p:txBody>
          <a:bodyPr anchor="t">
            <a:normAutofit/>
          </a:bodyPr>
          <a:lstStyle>
            <a:lvl1pPr algn="l">
              <a:defRPr sz="3200" b="0" cap="none">
                <a:solidFill>
                  <a:srgbClr val="1E56A6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6" name="Rectangle 15"/>
          <p:cNvSpPr/>
          <p:nvPr userDrawn="1"/>
        </p:nvSpPr>
        <p:spPr>
          <a:xfrm>
            <a:off x="4509030" y="0"/>
            <a:ext cx="1405466" cy="407988"/>
          </a:xfrm>
          <a:prstGeom prst="rect">
            <a:avLst/>
          </a:prstGeom>
          <a:solidFill>
            <a:srgbClr val="E8A3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7" name="Rectangle 16"/>
          <p:cNvSpPr/>
          <p:nvPr userDrawn="1"/>
        </p:nvSpPr>
        <p:spPr>
          <a:xfrm>
            <a:off x="6034088" y="0"/>
            <a:ext cx="3109911" cy="407988"/>
          </a:xfrm>
          <a:prstGeom prst="rect">
            <a:avLst/>
          </a:prstGeom>
          <a:solidFill>
            <a:srgbClr val="76908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rgbClr val="44577C"/>
              </a:buClr>
              <a:defRPr>
                <a:solidFill>
                  <a:srgbClr val="000000"/>
                </a:solidFill>
              </a:defRPr>
            </a:lvl1pPr>
            <a:lvl2pPr>
              <a:buClr>
                <a:srgbClr val="44577C"/>
              </a:buClr>
              <a:defRPr>
                <a:solidFill>
                  <a:srgbClr val="000000"/>
                </a:solidFill>
              </a:defRPr>
            </a:lvl2pPr>
            <a:lvl3pPr>
              <a:buClr>
                <a:srgbClr val="44577C"/>
              </a:buClr>
              <a:defRPr>
                <a:solidFill>
                  <a:srgbClr val="000000"/>
                </a:solidFill>
              </a:defRPr>
            </a:lvl3pPr>
            <a:lvl4pPr>
              <a:buClr>
                <a:srgbClr val="44577C"/>
              </a:buClr>
              <a:defRPr>
                <a:solidFill>
                  <a:srgbClr val="000000"/>
                </a:solidFill>
              </a:defRPr>
            </a:lvl4pPr>
            <a:lvl5pPr>
              <a:buClr>
                <a:srgbClr val="44577C"/>
              </a:buClr>
              <a:defRPr>
                <a:solidFill>
                  <a:srgbClr val="000000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0286FE33-7CC4-FA4C-BF26-2AD52AA43E22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12" name="Rectangle 11"/>
          <p:cNvSpPr/>
          <p:nvPr userDrawn="1"/>
        </p:nvSpPr>
        <p:spPr>
          <a:xfrm>
            <a:off x="4509030" y="0"/>
            <a:ext cx="1405466" cy="407988"/>
          </a:xfrm>
          <a:prstGeom prst="rect">
            <a:avLst/>
          </a:prstGeom>
          <a:solidFill>
            <a:srgbClr val="E8A3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3" name="Rectangle 12"/>
          <p:cNvSpPr/>
          <p:nvPr userDrawn="1"/>
        </p:nvSpPr>
        <p:spPr>
          <a:xfrm>
            <a:off x="6034088" y="0"/>
            <a:ext cx="3109911" cy="407988"/>
          </a:xfrm>
          <a:prstGeom prst="rect">
            <a:avLst/>
          </a:prstGeom>
          <a:solidFill>
            <a:srgbClr val="76908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0" y="0"/>
            <a:ext cx="4379310" cy="407988"/>
          </a:xfrm>
          <a:prstGeom prst="rect">
            <a:avLst/>
          </a:prstGeom>
          <a:solidFill>
            <a:srgbClr val="0A419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>
                <a:solidFill>
                  <a:srgbClr val="00000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rgbClr val="44577C"/>
              </a:buClr>
              <a:defRPr>
                <a:solidFill>
                  <a:srgbClr val="000000"/>
                </a:solidFill>
              </a:defRPr>
            </a:lvl1pPr>
            <a:lvl2pPr>
              <a:buClr>
                <a:srgbClr val="44577C"/>
              </a:buClr>
              <a:defRPr>
                <a:solidFill>
                  <a:srgbClr val="000000"/>
                </a:solidFill>
              </a:defRPr>
            </a:lvl2pPr>
            <a:lvl3pPr>
              <a:buClr>
                <a:srgbClr val="44577C"/>
              </a:buClr>
              <a:defRPr>
                <a:solidFill>
                  <a:srgbClr val="000000"/>
                </a:solidFill>
              </a:defRPr>
            </a:lvl3pPr>
            <a:lvl4pPr>
              <a:buClr>
                <a:srgbClr val="44577C"/>
              </a:buClr>
              <a:defRPr>
                <a:solidFill>
                  <a:srgbClr val="000000"/>
                </a:solidFill>
              </a:defRPr>
            </a:lvl4pPr>
            <a:lvl5pPr>
              <a:buClr>
                <a:srgbClr val="44577C"/>
              </a:buClr>
              <a:defRPr>
                <a:solidFill>
                  <a:srgbClr val="000000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0286FE33-7CC4-FA4C-BF26-2AD52AA43E22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9" name="Rectangle 8"/>
          <p:cNvSpPr/>
          <p:nvPr userDrawn="1"/>
        </p:nvSpPr>
        <p:spPr>
          <a:xfrm>
            <a:off x="4509030" y="0"/>
            <a:ext cx="1405466" cy="407988"/>
          </a:xfrm>
          <a:prstGeom prst="rect">
            <a:avLst/>
          </a:prstGeom>
          <a:solidFill>
            <a:srgbClr val="E8A3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6034088" y="0"/>
            <a:ext cx="3109911" cy="407988"/>
          </a:xfrm>
          <a:prstGeom prst="rect">
            <a:avLst/>
          </a:prstGeom>
          <a:solidFill>
            <a:srgbClr val="76908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1" name="Rectangle 10"/>
          <p:cNvSpPr/>
          <p:nvPr userDrawn="1"/>
        </p:nvSpPr>
        <p:spPr>
          <a:xfrm>
            <a:off x="0" y="0"/>
            <a:ext cx="4379310" cy="407988"/>
          </a:xfrm>
          <a:prstGeom prst="rect">
            <a:avLst/>
          </a:prstGeom>
          <a:solidFill>
            <a:srgbClr val="0A419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2250" y="1600200"/>
            <a:ext cx="4038600" cy="4525963"/>
          </a:xfrm>
        </p:spPr>
        <p:txBody>
          <a:bodyPr>
            <a:normAutofit/>
          </a:bodyPr>
          <a:lstStyle>
            <a:lvl1pPr>
              <a:defRPr sz="2000">
                <a:solidFill>
                  <a:srgbClr val="000000"/>
                </a:solidFill>
              </a:defRPr>
            </a:lvl1pPr>
            <a:lvl2pPr>
              <a:defRPr sz="1800">
                <a:solidFill>
                  <a:srgbClr val="000000"/>
                </a:solidFill>
              </a:defRPr>
            </a:lvl2pPr>
            <a:lvl3pPr>
              <a:defRPr sz="1600">
                <a:solidFill>
                  <a:srgbClr val="000000"/>
                </a:solidFill>
              </a:defRPr>
            </a:lvl3pPr>
            <a:lvl4pPr>
              <a:defRPr sz="1400">
                <a:solidFill>
                  <a:srgbClr val="000000"/>
                </a:solidFill>
              </a:defRPr>
            </a:lvl4pPr>
            <a:lvl5pPr>
              <a:defRPr sz="1400">
                <a:solidFill>
                  <a:srgbClr val="000000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3250" y="1600200"/>
            <a:ext cx="4038600" cy="4525963"/>
          </a:xfrm>
        </p:spPr>
        <p:txBody>
          <a:bodyPr>
            <a:normAutofit/>
          </a:bodyPr>
          <a:lstStyle>
            <a:lvl1pPr>
              <a:defRPr sz="2000">
                <a:solidFill>
                  <a:srgbClr val="000000"/>
                </a:solidFill>
              </a:defRPr>
            </a:lvl1pPr>
            <a:lvl2pPr>
              <a:defRPr sz="1800">
                <a:solidFill>
                  <a:srgbClr val="000000"/>
                </a:solidFill>
              </a:defRPr>
            </a:lvl2pPr>
            <a:lvl3pPr>
              <a:defRPr sz="1600">
                <a:solidFill>
                  <a:srgbClr val="000000"/>
                </a:solidFill>
              </a:defRPr>
            </a:lvl3pPr>
            <a:lvl4pPr>
              <a:defRPr sz="1400">
                <a:solidFill>
                  <a:srgbClr val="000000"/>
                </a:solidFill>
              </a:defRPr>
            </a:lvl4pPr>
            <a:lvl5pPr>
              <a:defRPr sz="1400">
                <a:solidFill>
                  <a:srgbClr val="000000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D2D4E545-8550-1F4C-87FE-68D69155DA61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10" name="Rectangle 9"/>
          <p:cNvSpPr/>
          <p:nvPr userDrawn="1"/>
        </p:nvSpPr>
        <p:spPr>
          <a:xfrm>
            <a:off x="4509030" y="0"/>
            <a:ext cx="1405466" cy="407988"/>
          </a:xfrm>
          <a:prstGeom prst="rect">
            <a:avLst/>
          </a:prstGeom>
          <a:solidFill>
            <a:srgbClr val="E8A3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6034088" y="0"/>
            <a:ext cx="3109911" cy="407988"/>
          </a:xfrm>
          <a:prstGeom prst="rect">
            <a:avLst/>
          </a:prstGeom>
          <a:solidFill>
            <a:srgbClr val="76908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4" name="Rectangle 13"/>
          <p:cNvSpPr/>
          <p:nvPr userDrawn="1"/>
        </p:nvSpPr>
        <p:spPr>
          <a:xfrm>
            <a:off x="0" y="0"/>
            <a:ext cx="4379310" cy="407988"/>
          </a:xfrm>
          <a:prstGeom prst="rect">
            <a:avLst/>
          </a:prstGeom>
          <a:solidFill>
            <a:srgbClr val="0A419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2588" y="362230"/>
            <a:ext cx="8229600" cy="1143000"/>
          </a:xfr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BE05E294-9D3F-AF49-9CD2-D723A19B1CEC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4509030" y="0"/>
            <a:ext cx="1405466" cy="407988"/>
          </a:xfrm>
          <a:prstGeom prst="rect">
            <a:avLst/>
          </a:prstGeom>
          <a:solidFill>
            <a:srgbClr val="E8A3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6034088" y="0"/>
            <a:ext cx="3109911" cy="407988"/>
          </a:xfrm>
          <a:prstGeom prst="rect">
            <a:avLst/>
          </a:prstGeom>
          <a:solidFill>
            <a:srgbClr val="76908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0" y="0"/>
            <a:ext cx="4379310" cy="407988"/>
          </a:xfrm>
          <a:prstGeom prst="rect">
            <a:avLst/>
          </a:prstGeom>
          <a:solidFill>
            <a:srgbClr val="0A419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4FC14899-6511-1B40-B675-C28D8AF1315D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4509030" y="0"/>
            <a:ext cx="1405466" cy="407988"/>
          </a:xfrm>
          <a:prstGeom prst="rect">
            <a:avLst/>
          </a:prstGeom>
          <a:solidFill>
            <a:srgbClr val="E8A3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6034088" y="0"/>
            <a:ext cx="3109911" cy="407988"/>
          </a:xfrm>
          <a:prstGeom prst="rect">
            <a:avLst/>
          </a:prstGeom>
          <a:solidFill>
            <a:srgbClr val="76908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1" name="Rectangle 10"/>
          <p:cNvSpPr/>
          <p:nvPr userDrawn="1"/>
        </p:nvSpPr>
        <p:spPr>
          <a:xfrm>
            <a:off x="0" y="0"/>
            <a:ext cx="4379310" cy="407988"/>
          </a:xfrm>
          <a:prstGeom prst="rect">
            <a:avLst/>
          </a:prstGeom>
          <a:solidFill>
            <a:srgbClr val="0A419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28470"/>
            <a:ext cx="7924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838200" y="1524000"/>
            <a:ext cx="3810000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00600" y="1524000"/>
            <a:ext cx="3810000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/>
          <p:nvPr userDrawn="1"/>
        </p:nvSpPr>
        <p:spPr>
          <a:xfrm>
            <a:off x="4509030" y="0"/>
            <a:ext cx="1405466" cy="407988"/>
          </a:xfrm>
          <a:prstGeom prst="rect">
            <a:avLst/>
          </a:prstGeom>
          <a:solidFill>
            <a:srgbClr val="E8A3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Rectangle 5"/>
          <p:cNvSpPr/>
          <p:nvPr userDrawn="1"/>
        </p:nvSpPr>
        <p:spPr>
          <a:xfrm>
            <a:off x="6034088" y="0"/>
            <a:ext cx="3109911" cy="407988"/>
          </a:xfrm>
          <a:prstGeom prst="rect">
            <a:avLst/>
          </a:prstGeom>
          <a:solidFill>
            <a:srgbClr val="76908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0" y="0"/>
            <a:ext cx="4379310" cy="407988"/>
          </a:xfrm>
          <a:prstGeom prst="rect">
            <a:avLst/>
          </a:prstGeom>
          <a:solidFill>
            <a:srgbClr val="0A419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/>
  </p:cSld>
  <p:clrMapOvr>
    <a:masterClrMapping/>
  </p:clrMapOvr>
  <p:transition spd="med">
    <p:wipe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27011"/>
            <a:ext cx="7924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838200" y="1524000"/>
            <a:ext cx="7772400" cy="4800600"/>
          </a:xfrm>
        </p:spPr>
        <p:txBody>
          <a:bodyPr/>
          <a:lstStyle/>
          <a:p>
            <a:endParaRPr lang="en-US"/>
          </a:p>
        </p:txBody>
      </p:sp>
      <p:sp>
        <p:nvSpPr>
          <p:cNvPr id="4" name="Rectangle 3"/>
          <p:cNvSpPr/>
          <p:nvPr userDrawn="1"/>
        </p:nvSpPr>
        <p:spPr>
          <a:xfrm>
            <a:off x="4509030" y="0"/>
            <a:ext cx="1405466" cy="407988"/>
          </a:xfrm>
          <a:prstGeom prst="rect">
            <a:avLst/>
          </a:prstGeom>
          <a:solidFill>
            <a:srgbClr val="E8A3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6034088" y="0"/>
            <a:ext cx="3109911" cy="407988"/>
          </a:xfrm>
          <a:prstGeom prst="rect">
            <a:avLst/>
          </a:prstGeom>
          <a:solidFill>
            <a:srgbClr val="76908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Rectangle 5"/>
          <p:cNvSpPr/>
          <p:nvPr userDrawn="1"/>
        </p:nvSpPr>
        <p:spPr>
          <a:xfrm>
            <a:off x="0" y="0"/>
            <a:ext cx="4379310" cy="407988"/>
          </a:xfrm>
          <a:prstGeom prst="rect">
            <a:avLst/>
          </a:prstGeom>
          <a:solidFill>
            <a:srgbClr val="0A419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/>
  </p:cSld>
  <p:clrMapOvr>
    <a:masterClrMapping/>
  </p:clrMapOvr>
  <p:transition spd="med">
    <p:wipe dir="r"/>
  </p:transition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382588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382588" y="1436688"/>
            <a:ext cx="8229600" cy="4689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48663" y="6553201"/>
            <a:ext cx="795337" cy="304800"/>
          </a:xfrm>
          <a:prstGeom prst="rect">
            <a:avLst/>
          </a:prstGeom>
          <a:ln>
            <a:noFill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/>
                </a:solidFill>
                <a:latin typeface="Calibri" pitchFamily="-65" charset="0"/>
              </a:defRPr>
            </a:lvl1pPr>
          </a:lstStyle>
          <a:p>
            <a:fld id="{B6B458F9-9C5A-D94F-A853-7378C04DD7C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Footer Placeholder 3"/>
          <p:cNvSpPr txBox="1">
            <a:spLocks noGrp="1"/>
          </p:cNvSpPr>
          <p:nvPr userDrawn="1"/>
        </p:nvSpPr>
        <p:spPr>
          <a:xfrm>
            <a:off x="-337910" y="6547796"/>
            <a:ext cx="2143990" cy="356808"/>
          </a:xfrm>
          <a:prstGeom prst="rect">
            <a:avLst/>
          </a:prstGeom>
          <a:noFill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00" dirty="0">
                <a:solidFill>
                  <a:schemeClr val="tx1">
                    <a:tint val="75000"/>
                  </a:schemeClr>
                </a:solidFill>
                <a:latin typeface="+mn-lt"/>
              </a:rPr>
              <a:t>© 2014 SRI International</a:t>
            </a:r>
          </a:p>
        </p:txBody>
      </p:sp>
    </p:spTree>
    <p:extLst>
      <p:ext uri="{BB962C8B-B14F-4D97-AF65-F5344CB8AC3E}">
        <p14:creationId xmlns:p14="http://schemas.microsoft.com/office/powerpoint/2010/main" val="1310959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iming>
    <p:tnLst>
      <p:par>
        <p:cTn id="1" dur="indefinite" restart="never" nodeType="tmRoot"/>
      </p:par>
    </p:tnLst>
  </p:timing>
  <p:txStyles>
    <p:titleStyle>
      <a:lvl1pPr algn="l" defTabSz="457200" rtl="0" fontAlgn="base">
        <a:lnSpc>
          <a:spcPct val="80000"/>
        </a:lnSpc>
        <a:spcBef>
          <a:spcPct val="0"/>
        </a:spcBef>
        <a:spcAft>
          <a:spcPct val="0"/>
        </a:spcAft>
        <a:defRPr sz="3600" kern="1200">
          <a:solidFill>
            <a:srgbClr val="000000"/>
          </a:solidFill>
          <a:latin typeface="+mj-lt"/>
          <a:ea typeface="+mj-ea"/>
          <a:cs typeface="+mj-cs"/>
        </a:defRPr>
      </a:lvl1pPr>
      <a:lvl2pPr algn="l" defTabSz="457200" rtl="0" fontAlgn="base">
        <a:spcBef>
          <a:spcPct val="0"/>
        </a:spcBef>
        <a:spcAft>
          <a:spcPct val="0"/>
        </a:spcAft>
        <a:defRPr sz="2800">
          <a:solidFill>
            <a:srgbClr val="404040"/>
          </a:solidFill>
          <a:latin typeface="Calibri" pitchFamily="-65" charset="0"/>
        </a:defRPr>
      </a:lvl2pPr>
      <a:lvl3pPr algn="l" defTabSz="457200" rtl="0" fontAlgn="base">
        <a:spcBef>
          <a:spcPct val="0"/>
        </a:spcBef>
        <a:spcAft>
          <a:spcPct val="0"/>
        </a:spcAft>
        <a:defRPr sz="2800">
          <a:solidFill>
            <a:srgbClr val="404040"/>
          </a:solidFill>
          <a:latin typeface="Calibri" pitchFamily="-65" charset="0"/>
        </a:defRPr>
      </a:lvl3pPr>
      <a:lvl4pPr algn="l" defTabSz="457200" rtl="0" fontAlgn="base">
        <a:spcBef>
          <a:spcPct val="0"/>
        </a:spcBef>
        <a:spcAft>
          <a:spcPct val="0"/>
        </a:spcAft>
        <a:defRPr sz="2800">
          <a:solidFill>
            <a:srgbClr val="404040"/>
          </a:solidFill>
          <a:latin typeface="Calibri" pitchFamily="-65" charset="0"/>
        </a:defRPr>
      </a:lvl4pPr>
      <a:lvl5pPr algn="l" defTabSz="457200" rtl="0" fontAlgn="base">
        <a:spcBef>
          <a:spcPct val="0"/>
        </a:spcBef>
        <a:spcAft>
          <a:spcPct val="0"/>
        </a:spcAft>
        <a:defRPr sz="2800">
          <a:solidFill>
            <a:srgbClr val="404040"/>
          </a:solidFill>
          <a:latin typeface="Calibri" pitchFamily="-65" charset="0"/>
        </a:defRPr>
      </a:lvl5pPr>
      <a:lvl6pPr marL="457200" algn="l" defTabSz="457200" rtl="0" fontAlgn="base">
        <a:spcBef>
          <a:spcPct val="0"/>
        </a:spcBef>
        <a:spcAft>
          <a:spcPct val="0"/>
        </a:spcAft>
        <a:defRPr sz="2800">
          <a:solidFill>
            <a:srgbClr val="404040"/>
          </a:solidFill>
          <a:latin typeface="Calibri" pitchFamily="-65" charset="0"/>
        </a:defRPr>
      </a:lvl6pPr>
      <a:lvl7pPr marL="914400" algn="l" defTabSz="457200" rtl="0" fontAlgn="base">
        <a:spcBef>
          <a:spcPct val="0"/>
        </a:spcBef>
        <a:spcAft>
          <a:spcPct val="0"/>
        </a:spcAft>
        <a:defRPr sz="2800">
          <a:solidFill>
            <a:srgbClr val="404040"/>
          </a:solidFill>
          <a:latin typeface="Calibri" pitchFamily="-65" charset="0"/>
        </a:defRPr>
      </a:lvl7pPr>
      <a:lvl8pPr marL="1371600" algn="l" defTabSz="457200" rtl="0" fontAlgn="base">
        <a:spcBef>
          <a:spcPct val="0"/>
        </a:spcBef>
        <a:spcAft>
          <a:spcPct val="0"/>
        </a:spcAft>
        <a:defRPr sz="2800">
          <a:solidFill>
            <a:srgbClr val="404040"/>
          </a:solidFill>
          <a:latin typeface="Calibri" pitchFamily="-65" charset="0"/>
        </a:defRPr>
      </a:lvl8pPr>
      <a:lvl9pPr marL="1828800" algn="l" defTabSz="457200" rtl="0" fontAlgn="base">
        <a:spcBef>
          <a:spcPct val="0"/>
        </a:spcBef>
        <a:spcAft>
          <a:spcPct val="0"/>
        </a:spcAft>
        <a:defRPr sz="2800">
          <a:solidFill>
            <a:srgbClr val="404040"/>
          </a:solidFill>
          <a:latin typeface="Calibri" pitchFamily="-65" charset="0"/>
        </a:defRPr>
      </a:lvl9pPr>
    </p:titleStyle>
    <p:bodyStyle>
      <a:lvl1pPr marL="230188" indent="-230188" algn="l" defTabSz="457200" rtl="0" fontAlgn="base">
        <a:spcBef>
          <a:spcPct val="20000"/>
        </a:spcBef>
        <a:spcAft>
          <a:spcPct val="0"/>
        </a:spcAft>
        <a:buClr>
          <a:srgbClr val="E8A333"/>
        </a:buClr>
        <a:buFont typeface="Arial" pitchFamily="-65" charset="0"/>
        <a:buChar char="•"/>
        <a:defRPr sz="2400" kern="1200">
          <a:solidFill>
            <a:srgbClr val="000000"/>
          </a:solidFill>
          <a:latin typeface="+mn-lt"/>
          <a:ea typeface="+mn-ea"/>
          <a:cs typeface="+mn-cs"/>
        </a:defRPr>
      </a:lvl1pPr>
      <a:lvl2pPr marL="460375" indent="-230188" algn="l" defTabSz="457200" rtl="0" fontAlgn="base">
        <a:spcBef>
          <a:spcPct val="20000"/>
        </a:spcBef>
        <a:spcAft>
          <a:spcPct val="0"/>
        </a:spcAft>
        <a:buClr>
          <a:srgbClr val="E8A333"/>
        </a:buClr>
        <a:buFont typeface="Arial" pitchFamily="-65" charset="0"/>
        <a:buChar char="–"/>
        <a:defRPr sz="2000" kern="1200">
          <a:solidFill>
            <a:srgbClr val="000000"/>
          </a:solidFill>
          <a:latin typeface="+mn-lt"/>
          <a:ea typeface="ＭＳ Ｐゴシック" pitchFamily="-65" charset="-128"/>
          <a:cs typeface="+mn-cs"/>
        </a:defRPr>
      </a:lvl2pPr>
      <a:lvl3pPr marL="627063" indent="-166688" algn="l" defTabSz="457200" rtl="0" fontAlgn="base">
        <a:spcBef>
          <a:spcPct val="20000"/>
        </a:spcBef>
        <a:spcAft>
          <a:spcPct val="0"/>
        </a:spcAft>
        <a:buClr>
          <a:srgbClr val="E8A333"/>
        </a:buClr>
        <a:buFont typeface="Arial" pitchFamily="-65" charset="0"/>
        <a:buChar char="•"/>
        <a:defRPr sz="1800" kern="1200">
          <a:solidFill>
            <a:srgbClr val="000000"/>
          </a:solidFill>
          <a:latin typeface="+mn-lt"/>
          <a:ea typeface="ＭＳ Ｐゴシック" pitchFamily="-65" charset="-128"/>
          <a:cs typeface="+mn-cs"/>
        </a:defRPr>
      </a:lvl3pPr>
      <a:lvl4pPr marL="798513" indent="-171450" algn="l" defTabSz="457200" rtl="0" fontAlgn="base">
        <a:spcBef>
          <a:spcPct val="20000"/>
        </a:spcBef>
        <a:spcAft>
          <a:spcPct val="0"/>
        </a:spcAft>
        <a:buClr>
          <a:srgbClr val="E8A333"/>
        </a:buClr>
        <a:buFont typeface="Arial" pitchFamily="-65" charset="0"/>
        <a:buChar char="–"/>
        <a:defRPr sz="1600" kern="1200">
          <a:solidFill>
            <a:srgbClr val="000000"/>
          </a:solidFill>
          <a:latin typeface="+mn-lt"/>
          <a:ea typeface="ＭＳ Ｐゴシック" pitchFamily="-65" charset="-128"/>
          <a:cs typeface="+mn-cs"/>
        </a:defRPr>
      </a:lvl4pPr>
      <a:lvl5pPr marL="971550" indent="-173038" algn="l" defTabSz="457200" rtl="0" fontAlgn="base">
        <a:spcBef>
          <a:spcPct val="20000"/>
        </a:spcBef>
        <a:spcAft>
          <a:spcPct val="0"/>
        </a:spcAft>
        <a:buClr>
          <a:srgbClr val="E8A333"/>
        </a:buClr>
        <a:buFont typeface="Arial" pitchFamily="-65" charset="0"/>
        <a:buChar char="»"/>
        <a:defRPr sz="1400" kern="1200">
          <a:solidFill>
            <a:srgbClr val="000000"/>
          </a:solidFill>
          <a:latin typeface="+mn-lt"/>
          <a:ea typeface="ＭＳ Ｐゴシック" pitchFamily="-65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6.png"/><Relationship Id="rId3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82588" y="2436555"/>
            <a:ext cx="8229600" cy="2181743"/>
          </a:xfrm>
        </p:spPr>
        <p:txBody>
          <a:bodyPr/>
          <a:lstStyle/>
          <a:p>
            <a:pPr algn="ctr"/>
            <a:r>
              <a:rPr lang="en-US" dirty="0" smtClean="0"/>
              <a:t>The </a:t>
            </a:r>
            <a:r>
              <a:rPr lang="en-US" dirty="0" err="1" smtClean="0"/>
              <a:t>MultiOmics</a:t>
            </a:r>
            <a:r>
              <a:rPr lang="en-US" dirty="0" smtClean="0"/>
              <a:t> Explainer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1138218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Motivation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en-US" dirty="0" smtClean="0"/>
              <a:t>Metabolomics experiment finds that knocking out gene </a:t>
            </a:r>
            <a:r>
              <a:rPr lang="en-US" dirty="0" err="1" smtClean="0"/>
              <a:t>kdpD</a:t>
            </a:r>
            <a:r>
              <a:rPr lang="en-US" dirty="0" smtClean="0"/>
              <a:t> affects level of 2-oxoglutarate in cell.</a:t>
            </a:r>
          </a:p>
          <a:p>
            <a:r>
              <a:rPr lang="en-US" dirty="0" smtClean="0"/>
              <a:t>Can this be explained by existing knowledge?  If so, how?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9400" y="2273300"/>
            <a:ext cx="2692400" cy="3302000"/>
          </a:xfrm>
        </p:spPr>
      </p:pic>
    </p:spTree>
    <p:extLst>
      <p:ext uri="{BB962C8B-B14F-4D97-AF65-F5344CB8AC3E}">
        <p14:creationId xmlns:p14="http://schemas.microsoft.com/office/powerpoint/2010/main" val="9386114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</a:t>
            </a:r>
            <a:r>
              <a:rPr lang="en-US" dirty="0" err="1" smtClean="0"/>
              <a:t>MultiOmics</a:t>
            </a:r>
            <a:r>
              <a:rPr lang="en-US" dirty="0" smtClean="0"/>
              <a:t> Explainer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2588" y="1335088"/>
            <a:ext cx="8229600" cy="4689475"/>
          </a:xfrm>
        </p:spPr>
        <p:txBody>
          <a:bodyPr/>
          <a:lstStyle/>
          <a:p>
            <a:r>
              <a:rPr lang="en-US" dirty="0"/>
              <a:t>Goal: Use a PGDB’s metabolic and regulatory network to suggest explanations for the results of omics experiments.</a:t>
            </a:r>
          </a:p>
          <a:p>
            <a:r>
              <a:rPr lang="en-US" dirty="0"/>
              <a:t>Operates on transcriptomics, proteomics and metabolomics data, or any combination thereof.</a:t>
            </a:r>
          </a:p>
          <a:p>
            <a:r>
              <a:rPr lang="en-US" dirty="0"/>
              <a:t>Uses only metabolic and regulatory interactions defined in PGDB </a:t>
            </a:r>
            <a:r>
              <a:rPr lang="mr-IN" dirty="0"/>
              <a:t>–</a:t>
            </a:r>
            <a:r>
              <a:rPr lang="en-US" dirty="0"/>
              <a:t> does not attempt to infer new relationships.</a:t>
            </a:r>
          </a:p>
          <a:p>
            <a:r>
              <a:rPr lang="en-US" dirty="0"/>
              <a:t>Best for analyzing a small set of entities (&lt; 25).</a:t>
            </a:r>
          </a:p>
          <a:p>
            <a:r>
              <a:rPr lang="en-US" dirty="0"/>
              <a:t>Best when regulatory network is as complete as possible, i.e. </a:t>
            </a:r>
            <a:r>
              <a:rPr lang="en-US" dirty="0" err="1"/>
              <a:t>EcoCyc</a:t>
            </a:r>
            <a:r>
              <a:rPr lang="en-US" dirty="0"/>
              <a:t>.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662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Directed Mode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User specifies one or more “condition” entities and one or more “effect” entities.</a:t>
            </a:r>
          </a:p>
          <a:p>
            <a:r>
              <a:rPr lang="en-US" dirty="0"/>
              <a:t>Tool attempts to find causal relationships that show how the conditions affect the effects.</a:t>
            </a:r>
          </a:p>
          <a:p>
            <a:r>
              <a:rPr lang="en-US" dirty="0"/>
              <a:t>Best when condition involves a specific entity of known function.</a:t>
            </a:r>
          </a:p>
          <a:p>
            <a:r>
              <a:rPr lang="en-US" dirty="0"/>
              <a:t>Example applications:</a:t>
            </a:r>
          </a:p>
          <a:p>
            <a:pPr lvl="1"/>
            <a:r>
              <a:rPr lang="en-US" dirty="0"/>
              <a:t>Experiment measuring changes in transcriptome in response to addition of some nutrient: the nutrient is the condition, the changed genes are the effects.</a:t>
            </a:r>
          </a:p>
          <a:p>
            <a:pPr lvl="1"/>
            <a:r>
              <a:rPr lang="en-US" dirty="0"/>
              <a:t>Experiment measuring metabolite and expression changes in response to a gene knockout: the knocked out gene is the condition, the changed metabolites and genes are the effects.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376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Undirected Mode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2588" y="1077873"/>
            <a:ext cx="8229600" cy="4689475"/>
          </a:xfrm>
        </p:spPr>
        <p:txBody>
          <a:bodyPr/>
          <a:lstStyle/>
          <a:p>
            <a:r>
              <a:rPr lang="en-US" dirty="0"/>
              <a:t>User specifies multiple effect entities</a:t>
            </a:r>
          </a:p>
          <a:p>
            <a:r>
              <a:rPr lang="en-US" dirty="0"/>
              <a:t>Tool attempts to find a small set of “influencers” that explain how effect entities are related.</a:t>
            </a:r>
          </a:p>
          <a:p>
            <a:r>
              <a:rPr lang="en-US" dirty="0"/>
              <a:t>Best when condition is either </a:t>
            </a:r>
          </a:p>
          <a:p>
            <a:pPr lvl="1"/>
            <a:r>
              <a:rPr lang="en-US" dirty="0"/>
              <a:t>Not a specific entity (e.g. a general environmental condition)</a:t>
            </a:r>
          </a:p>
          <a:p>
            <a:pPr lvl="1"/>
            <a:r>
              <a:rPr lang="en-US" dirty="0"/>
              <a:t>An entity that does not exist in the PGDB (e.g. an antibiotic)</a:t>
            </a:r>
          </a:p>
          <a:p>
            <a:pPr lvl="1"/>
            <a:r>
              <a:rPr lang="en-US" dirty="0"/>
              <a:t>An entity whose function is unknown, so not connected to other entities in PGDB.</a:t>
            </a:r>
          </a:p>
          <a:p>
            <a:r>
              <a:rPr lang="en-US" dirty="0"/>
              <a:t>Finding common influencers can suggest possible function or mode of action.</a:t>
            </a:r>
          </a:p>
          <a:p>
            <a:r>
              <a:rPr lang="en-US" dirty="0"/>
              <a:t>Examples:</a:t>
            </a:r>
          </a:p>
          <a:p>
            <a:pPr lvl="1"/>
            <a:r>
              <a:rPr lang="en-US" dirty="0"/>
              <a:t>Experiment measuring changes in response to knocking out a gene of unknown function.</a:t>
            </a:r>
          </a:p>
          <a:p>
            <a:pPr lvl="1"/>
            <a:r>
              <a:rPr lang="en-US" dirty="0"/>
              <a:t>Experiment measuring changes in response to exposure to some foreign compound.</a:t>
            </a:r>
          </a:p>
          <a:p>
            <a:pPr lvl="1"/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5388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Using the </a:t>
            </a:r>
            <a:r>
              <a:rPr lang="en-US" dirty="0" err="1" smtClean="0"/>
              <a:t>MultiOmics</a:t>
            </a:r>
            <a:r>
              <a:rPr lang="en-US" dirty="0" smtClean="0"/>
              <a:t> Explainer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Tools -&gt; </a:t>
            </a:r>
            <a:r>
              <a:rPr lang="en-US" dirty="0" err="1" smtClean="0"/>
              <a:t>MultiOmics</a:t>
            </a:r>
            <a:r>
              <a:rPr lang="en-US" dirty="0" smtClean="0"/>
              <a:t> Explainer</a:t>
            </a:r>
          </a:p>
          <a:p>
            <a:r>
              <a:rPr lang="en-US" dirty="0" smtClean="0"/>
              <a:t>Targets -&gt; Specify New Set of Targets</a:t>
            </a:r>
          </a:p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Optional input file is tab-delimited, with columns for entity, direction of change, condition/effect.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250" y="2667901"/>
            <a:ext cx="4467477" cy="402805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9238" y="2920035"/>
            <a:ext cx="1943100" cy="2070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442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551" y="659757"/>
            <a:ext cx="7677169" cy="5454831"/>
          </a:xfrm>
        </p:spPr>
      </p:pic>
    </p:spTree>
    <p:extLst>
      <p:ext uri="{BB962C8B-B14F-4D97-AF65-F5344CB8AC3E}">
        <p14:creationId xmlns:p14="http://schemas.microsoft.com/office/powerpoint/2010/main" val="1195687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Types of influence on an entity X:</a:t>
            </a:r>
          </a:p>
          <a:p>
            <a:pPr lvl="1"/>
            <a:r>
              <a:rPr lang="en-US" dirty="0" smtClean="0"/>
              <a:t>Substrates and enzymes of reactions that produce or consume X</a:t>
            </a:r>
          </a:p>
          <a:p>
            <a:pPr lvl="1"/>
            <a:r>
              <a:rPr lang="en-US" dirty="0" smtClean="0"/>
              <a:t>Cofactors and substrate-level modulators of enzyme activity</a:t>
            </a:r>
          </a:p>
          <a:p>
            <a:pPr lvl="1"/>
            <a:r>
              <a:rPr lang="en-US" dirty="0" smtClean="0"/>
              <a:t>Transporters of X</a:t>
            </a:r>
          </a:p>
          <a:p>
            <a:pPr lvl="1"/>
            <a:r>
              <a:rPr lang="en-US" dirty="0" smtClean="0"/>
              <a:t>Transcriptional and translational regulators of X, including sigma factors</a:t>
            </a:r>
          </a:p>
          <a:p>
            <a:pPr lvl="1"/>
            <a:r>
              <a:rPr lang="en-US" dirty="0" smtClean="0"/>
              <a:t>Ligands or other entities that bind to X to activate or inhibit it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If no path found, or if only paths identified seem implausible, then probably a gap in the metabolic or regulatory network.  Either:</a:t>
            </a:r>
          </a:p>
          <a:p>
            <a:pPr lvl="1"/>
            <a:r>
              <a:rPr lang="en-US" dirty="0" smtClean="0"/>
              <a:t>Path of influence is unknown: suggests avenue for future research</a:t>
            </a:r>
          </a:p>
          <a:p>
            <a:pPr lvl="1"/>
            <a:r>
              <a:rPr lang="en-US" dirty="0" smtClean="0"/>
              <a:t>Data missing from PGDB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3731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Custom 15">
      <a:dk1>
        <a:srgbClr val="4E4E4E"/>
      </a:dk1>
      <a:lt1>
        <a:srgbClr val="FFFFFF"/>
      </a:lt1>
      <a:dk2>
        <a:srgbClr val="4E4E4E"/>
      </a:dk2>
      <a:lt2>
        <a:srgbClr val="FFFFFF"/>
      </a:lt2>
      <a:accent1>
        <a:srgbClr val="0070C0"/>
      </a:accent1>
      <a:accent2>
        <a:srgbClr val="8C92BB"/>
      </a:accent2>
      <a:accent3>
        <a:srgbClr val="CF7646"/>
      </a:accent3>
      <a:accent4>
        <a:srgbClr val="E8A333"/>
      </a:accent4>
      <a:accent5>
        <a:srgbClr val="7030A0"/>
      </a:accent5>
      <a:accent6>
        <a:srgbClr val="2D2D8A"/>
      </a:accent6>
      <a:hlink>
        <a:srgbClr val="004080"/>
      </a:hlink>
      <a:folHlink>
        <a:srgbClr val="7F7F7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PTools.thmx</Template>
  <TotalTime>7205</TotalTime>
  <Words>455</Words>
  <Application>Microsoft Macintosh PowerPoint</Application>
  <PresentationFormat>On-screen Show (4:3)</PresentationFormat>
  <Paragraphs>43</Paragraphs>
  <Slides>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Calibri</vt:lpstr>
      <vt:lpstr>Mangal</vt:lpstr>
      <vt:lpstr>ＭＳ Ｐゴシック</vt:lpstr>
      <vt:lpstr>Wingdings</vt:lpstr>
      <vt:lpstr>Arial</vt:lpstr>
      <vt:lpstr>Office Theme</vt:lpstr>
      <vt:lpstr>The MultiOmics Explainer </vt:lpstr>
      <vt:lpstr>Motivation</vt:lpstr>
      <vt:lpstr>The MultiOmics Explainer</vt:lpstr>
      <vt:lpstr>Directed Mode</vt:lpstr>
      <vt:lpstr>Undirected Mode</vt:lpstr>
      <vt:lpstr>Using the MultiOmics Explainer</vt:lpstr>
      <vt:lpstr>PowerPoint Presentation</vt:lpstr>
      <vt:lpstr>PowerPoint Presentation</vt:lpstr>
    </vt:vector>
  </TitlesOfParts>
  <Company>SRI International</Company>
  <LinksUpToDate>false</LinksUpToDate>
  <SharedDoc>false</SharedDoc>
  <HyperlinksChanged>false</HyperlinksChanged>
  <AppVersion>15.0034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Object Notification Subscriptions</dc:title>
  <dc:creator>Suzanne Paley</dc:creator>
  <cp:lastModifiedBy>Suzanne Paley</cp:lastModifiedBy>
  <cp:revision>73</cp:revision>
  <dcterms:created xsi:type="dcterms:W3CDTF">2016-05-20T14:50:12Z</dcterms:created>
  <dcterms:modified xsi:type="dcterms:W3CDTF">2018-10-08T21:45:00Z</dcterms:modified>
</cp:coreProperties>
</file>