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6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12.xml" ContentType="application/vnd.openxmlformats-officedocument.presentationml.notes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51" r:id="rId1"/>
  </p:sldMasterIdLst>
  <p:notesMasterIdLst>
    <p:notesMasterId r:id="rId20"/>
  </p:notesMasterIdLst>
  <p:handoutMasterIdLst>
    <p:handoutMasterId r:id="rId21"/>
  </p:handoutMasterIdLst>
  <p:sldIdLst>
    <p:sldId id="332" r:id="rId2"/>
    <p:sldId id="326" r:id="rId3"/>
    <p:sldId id="327" r:id="rId4"/>
    <p:sldId id="328" r:id="rId5"/>
    <p:sldId id="329" r:id="rId6"/>
    <p:sldId id="330" r:id="rId7"/>
    <p:sldId id="331" r:id="rId8"/>
    <p:sldId id="291" r:id="rId9"/>
    <p:sldId id="294" r:id="rId10"/>
    <p:sldId id="295" r:id="rId11"/>
    <p:sldId id="310" r:id="rId12"/>
    <p:sldId id="311" r:id="rId13"/>
    <p:sldId id="302" r:id="rId14"/>
    <p:sldId id="304" r:id="rId15"/>
    <p:sldId id="307" r:id="rId16"/>
    <p:sldId id="308" r:id="rId17"/>
    <p:sldId id="306" r:id="rId18"/>
    <p:sldId id="319" r:id="rId19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2112" y="-1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fld id="{98D03190-2A87-324C-9F53-71D3253D30F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fld id="{A1446117-CA2A-3F49-B6C7-72AB130BDD6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95ACB-825F-1849-8F68-0136F9AFE82B}" type="slidenum">
              <a:rPr lang="en-US"/>
              <a:pPr/>
              <a:t>1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7B9CA8-CD05-B54B-AA35-7F7BF9EC06D7}" type="slidenum">
              <a:rPr lang="en-US"/>
              <a:pPr/>
              <a:t>10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C61FC9-3A80-5A46-AB44-EC080C8F97E5}" type="slidenum">
              <a:rPr lang="en-US"/>
              <a:pPr/>
              <a:t>11</a:t>
            </a:fld>
            <a:endParaRPr lang="en-US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F0A764-2D4C-074C-A724-F9E67D15357F}" type="slidenum">
              <a:rPr lang="en-US"/>
              <a:pPr/>
              <a:t>12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F13CAB-13DC-9645-A60E-389107EF5997}" type="slidenum">
              <a:rPr lang="en-US"/>
              <a:pPr/>
              <a:t>13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C99C79-408A-274E-8114-39D4E0D84FE1}" type="slidenum">
              <a:rPr lang="en-US"/>
              <a:pPr/>
              <a:t>14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7626D-9EE1-0E4D-974E-21C2A6117732}" type="slidenum">
              <a:rPr lang="en-US"/>
              <a:pPr/>
              <a:t>15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4EDE80-0BBA-CA43-9EF2-4748802F431C}" type="slidenum">
              <a:rPr lang="en-US"/>
              <a:pPr/>
              <a:t>16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6572EE-45D7-8942-AB31-C320527C78EF}" type="slidenum">
              <a:rPr lang="en-US"/>
              <a:pPr/>
              <a:t>17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B87F22-4918-A342-9E92-509EF7B63EA2}" type="slidenum">
              <a:rPr lang="en-US"/>
              <a:pPr/>
              <a:t>18</a:t>
            </a:fld>
            <a:endParaRPr lang="en-US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6B2235-F220-E24C-99BB-B7433C2E4805}" type="slidenum">
              <a:rPr lang="en-US"/>
              <a:pPr/>
              <a:t>2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3DEFAA-4596-144B-8972-BED03C631D5F}" type="slidenum">
              <a:rPr lang="en-US"/>
              <a:pPr/>
              <a:t>3</a:t>
            </a:fld>
            <a:endParaRPr 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ACDE63-3481-3142-8EDF-0219FEA3F875}" type="slidenum">
              <a:rPr lang="en-US"/>
              <a:pPr/>
              <a:t>4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915395-96F7-5F40-841F-3EFD8286890E}" type="slidenum">
              <a:rPr lang="en-US"/>
              <a:pPr/>
              <a:t>5</a:t>
            </a:fld>
            <a:endParaRPr lang="en-US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8B35EA-8BC3-5A41-9A07-633F06C2976A}" type="slidenum">
              <a:rPr lang="en-US"/>
              <a:pPr/>
              <a:t>6</a:t>
            </a:fld>
            <a:endParaRPr lang="en-US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00587D-47EF-734D-A337-631362E2A8BB}" type="slidenum">
              <a:rPr lang="en-US"/>
              <a:pPr/>
              <a:t>7</a:t>
            </a:fld>
            <a:endParaRPr lang="en-US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E87B8F-C677-4840-A3A2-BB1DF34339B1}" type="slidenum">
              <a:rPr lang="en-US"/>
              <a:pPr/>
              <a:t>8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D3BD45-AE72-DF41-B53B-B09C4C51494F}" type="slidenum">
              <a:rPr lang="en-US"/>
              <a:pPr/>
              <a:t>9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447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4038600"/>
            <a:ext cx="6400800" cy="381000"/>
          </a:xfrm>
        </p:spPr>
        <p:txBody>
          <a:bodyPr/>
          <a:lstStyle>
            <a:lvl1pPr marL="0" indent="0" algn="ctr">
              <a:buFont typeface="Wingdings" pitchFamily="1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8068" name="Picture 4" descr="ov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0"/>
            <a:ext cx="19240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6197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26"/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Stone Serif 32 Pt bold italic</a:t>
            </a:r>
          </a:p>
        </p:txBody>
      </p:sp>
      <p:sp>
        <p:nvSpPr>
          <p:cNvPr id="87043" name="Rectangle 1027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in Arial Bold 24pt</a:t>
            </a:r>
          </a:p>
          <a:p>
            <a:pPr lvl="1"/>
            <a:r>
              <a:rPr lang="en-US"/>
              <a:t>Points arial 24pt</a:t>
            </a:r>
          </a:p>
          <a:p>
            <a:pPr lvl="2"/>
            <a:r>
              <a:rPr lang="en-US"/>
              <a:t>Sub-points 20pt and bullet 50%</a:t>
            </a:r>
          </a:p>
          <a:p>
            <a:pPr lvl="2"/>
            <a:r>
              <a:rPr lang="en-US"/>
              <a:t>Additional sub point</a:t>
            </a:r>
          </a:p>
          <a:p>
            <a:pPr lvl="1"/>
            <a:r>
              <a:rPr lang="en-US"/>
              <a:t>footer area 14pt arial</a:t>
            </a:r>
          </a:p>
          <a:p>
            <a:pPr lvl="1"/>
            <a:r>
              <a:rPr lang="en-US"/>
              <a:t>text box to begin at 2.25 vertical 2.5 horizontal</a:t>
            </a:r>
          </a:p>
          <a:p>
            <a:pPr lvl="1"/>
            <a:r>
              <a:rPr lang="en-US"/>
              <a:t>title to be .75 vertical and .75 horizontal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7044" name="Picture 1028" descr="ov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</p:spPr>
      </p:pic>
      <p:sp>
        <p:nvSpPr>
          <p:cNvPr id="87045" name="Text Box 1029"/>
          <p:cNvSpPr txBox="1">
            <a:spLocks noChangeArrowheads="1"/>
          </p:cNvSpPr>
          <p:nvPr/>
        </p:nvSpPr>
        <p:spPr bwMode="auto">
          <a:xfrm>
            <a:off x="7258050" y="49213"/>
            <a:ext cx="1697038" cy="581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i="1">
                <a:solidFill>
                  <a:schemeClr val="accent2"/>
                </a:solidFill>
                <a:latin typeface="Arial" pitchFamily="1" charset="0"/>
              </a:rPr>
              <a:t>SRI International</a:t>
            </a:r>
          </a:p>
          <a:p>
            <a:r>
              <a:rPr lang="en-US" sz="1600" i="1">
                <a:solidFill>
                  <a:schemeClr val="accent2"/>
                </a:solidFill>
                <a:latin typeface="Arial" pitchFamily="1" charset="0"/>
              </a:rPr>
              <a:t>Bioinformatics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1" charset="2"/>
        <a:buChar char="l"/>
        <a:defRPr sz="2400" b="1">
          <a:solidFill>
            <a:srgbClr val="FFCC66"/>
          </a:solidFill>
          <a:latin typeface="+mn-lt"/>
          <a:ea typeface="+mn-ea"/>
          <a:cs typeface="+mn-cs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68000"/>
        <a:buFont typeface="Monotype Sorts" pitchFamily="1" charset="2"/>
        <a:buChar char="l"/>
        <a:defRPr sz="24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50000"/>
        <a:buFont typeface="Monotype Sorts" pitchFamily="1" charset="2"/>
        <a:buChar char="u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–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brg.ai.sri.com/ptools/release-notes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biocyc.org/registry.html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biocyc.org/desktop-vs-web-mode.s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/>
              <a:t>Creating a …</a:t>
            </a:r>
            <a:br>
              <a:rPr lang="en-US" sz="2800"/>
            </a:br>
            <a:r>
              <a:rPr lang="en-US" sz="2800"/>
              <a:t/>
            </a:r>
            <a:br>
              <a:rPr lang="en-US" sz="2800"/>
            </a:br>
            <a:r>
              <a:rPr lang="en-US" sz="2800"/>
              <a:t>Community Database</a:t>
            </a:r>
            <a:br>
              <a:rPr lang="en-US" sz="2800"/>
            </a:br>
            <a:r>
              <a:rPr lang="en-US" sz="2800"/>
              <a:t>Organism-Specific Database</a:t>
            </a:r>
            <a:br>
              <a:rPr lang="en-US" sz="2800"/>
            </a:br>
            <a:r>
              <a:rPr lang="en-US" sz="2800"/>
              <a:t>Model-Organism Database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Pathway Tools Releases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143000"/>
            <a:ext cx="7696200" cy="4800600"/>
          </a:xfrm>
        </p:spPr>
        <p:txBody>
          <a:bodyPr/>
          <a:lstStyle/>
          <a:p>
            <a:r>
              <a:rPr lang="en-US" sz="2000" dirty="0"/>
              <a:t>Major releases = External software releases</a:t>
            </a:r>
          </a:p>
          <a:p>
            <a:pPr lvl="1"/>
            <a:r>
              <a:rPr lang="en-US" sz="2000" dirty="0"/>
              <a:t>Twice per year</a:t>
            </a:r>
          </a:p>
          <a:p>
            <a:pPr lvl="1"/>
            <a:r>
              <a:rPr lang="en-US" sz="2000" dirty="0"/>
              <a:t>Announced on </a:t>
            </a:r>
            <a:r>
              <a:rPr lang="en-US" sz="2000" dirty="0" err="1"/>
              <a:t>ptools</a:t>
            </a:r>
            <a:r>
              <a:rPr lang="en-US" sz="2000" dirty="0"/>
              <a:t>-users mailing list</a:t>
            </a:r>
          </a:p>
          <a:p>
            <a:r>
              <a:rPr lang="en-US" sz="2000" dirty="0"/>
              <a:t>Minor releases twice per year affect only our </a:t>
            </a:r>
            <a:r>
              <a:rPr lang="en-US" sz="2000" dirty="0" err="1"/>
              <a:t>BioCyc.org</a:t>
            </a:r>
            <a:r>
              <a:rPr lang="en-US" sz="2000" dirty="0"/>
              <a:t> Web site and </a:t>
            </a:r>
            <a:r>
              <a:rPr lang="en-US" sz="2000" dirty="0" err="1"/>
              <a:t>flatfile</a:t>
            </a:r>
            <a:r>
              <a:rPr lang="en-US" sz="2000" dirty="0"/>
              <a:t> distributions</a:t>
            </a:r>
          </a:p>
          <a:p>
            <a:endParaRPr lang="en-US" sz="2000" dirty="0"/>
          </a:p>
          <a:p>
            <a:r>
              <a:rPr lang="en-US" sz="2000" dirty="0"/>
              <a:t>We support one prior release only</a:t>
            </a:r>
          </a:p>
          <a:p>
            <a:r>
              <a:rPr lang="en-US" sz="2000" dirty="0"/>
              <a:t>Releases announced on </a:t>
            </a:r>
            <a:r>
              <a:rPr lang="en-US" sz="2000" dirty="0" err="1"/>
              <a:t>ptools-users@ai.sri.com</a:t>
            </a:r>
            <a:endParaRPr lang="en-US" sz="2000" dirty="0"/>
          </a:p>
          <a:p>
            <a:r>
              <a:rPr lang="en-US" sz="2000" dirty="0"/>
              <a:t>Read release notes at  </a:t>
            </a:r>
          </a:p>
          <a:p>
            <a:pPr lvl="1"/>
            <a:r>
              <a:rPr lang="en-US" sz="2000" dirty="0">
                <a:hlinkClick r:id="rId3"/>
              </a:rPr>
              <a:t>http://brg.ai.sri.com/ptools/release-notes.html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Install process:</a:t>
            </a:r>
            <a:endParaRPr lang="en-US" sz="2000" dirty="0" smtClean="0"/>
          </a:p>
          <a:p>
            <a:pPr lvl="1"/>
            <a:r>
              <a:rPr lang="en-US" sz="2000" dirty="0" smtClean="0"/>
              <a:t>Upgrade </a:t>
            </a:r>
            <a:r>
              <a:rPr lang="en-US" sz="2000" dirty="0"/>
              <a:t>schema of your DB (software assisted)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PGDB Storage:</a:t>
            </a:r>
            <a:br>
              <a:rPr lang="en-US"/>
            </a:br>
            <a:r>
              <a:rPr lang="en-US"/>
              <a:t>File or Relational Database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File storage: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Advantages: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No RDBMS installation and configuration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Disadvantages: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Must be loaded and saved in its entirety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No transaction history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No concurrent access for multiple users</a:t>
            </a:r>
          </a:p>
          <a:p>
            <a:pPr>
              <a:lnSpc>
                <a:spcPct val="90000"/>
              </a:lnSpc>
            </a:pPr>
            <a:endParaRPr lang="en-US" sz="2000"/>
          </a:p>
          <a:p>
            <a:pPr>
              <a:lnSpc>
                <a:spcPct val="90000"/>
              </a:lnSpc>
            </a:pPr>
            <a:r>
              <a:rPr lang="en-US" sz="2000"/>
              <a:t>Oracle/MySQL storage: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Advantages: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Faster read access, faster saves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Concurrent update access for multiple users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Stores history of all PGDB updates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Disadvantages: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RDBMS must be installed and configured</a:t>
            </a:r>
          </a:p>
          <a:p>
            <a:pPr>
              <a:lnSpc>
                <a:spcPct val="90000"/>
              </a:lnSpc>
            </a:pPr>
            <a:endParaRPr lang="en-US" sz="200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Multiuser Access to PGDBs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PGDB stored within one Oracle or MySQL server</a:t>
            </a:r>
          </a:p>
          <a:p>
            <a:endParaRPr lang="en-US"/>
          </a:p>
          <a:p>
            <a:r>
              <a:rPr lang="en-US"/>
              <a:t>Each curator installs PTools on their workstation</a:t>
            </a:r>
          </a:p>
          <a:p>
            <a:r>
              <a:rPr lang="en-US"/>
              <a:t>Different curators can use different software platforms</a:t>
            </a:r>
          </a:p>
          <a:p>
            <a:r>
              <a:rPr lang="en-US"/>
              <a:t>Workstations query RDBMS server via internet</a:t>
            </a:r>
          </a:p>
          <a:p>
            <a:r>
              <a:rPr lang="en-US"/>
              <a:t>Local disk cache speeds access</a:t>
            </a:r>
          </a:p>
          <a:p>
            <a:r>
              <a:rPr lang="en-US"/>
              <a:t>For each frame access, PTools queries</a:t>
            </a:r>
          </a:p>
          <a:p>
            <a:pPr lvl="1"/>
            <a:r>
              <a:rPr lang="en-US"/>
              <a:t>In-memory cache, disk cache, RDBMS server</a:t>
            </a:r>
          </a:p>
          <a:p>
            <a:r>
              <a:rPr lang="en-US"/>
              <a:t>After curator saves changes, all changes made by other users are loaded into curator’s session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Release a PGDB?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Decide on release frequency and schedule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Don’t wait until it’s perfect to release it!</a:t>
            </a:r>
          </a:p>
          <a:p>
            <a:pPr>
              <a:lnSpc>
                <a:spcPct val="80000"/>
              </a:lnSpc>
            </a:pPr>
            <a:r>
              <a:rPr lang="en-US" sz="2000"/>
              <a:t>Freeze curation for 1 week</a:t>
            </a:r>
          </a:p>
          <a:p>
            <a:pPr>
              <a:lnSpc>
                <a:spcPct val="80000"/>
              </a:lnSpc>
            </a:pPr>
            <a:r>
              <a:rPr lang="en-US" sz="2000"/>
              <a:t>Quality assurrance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Run consistency checker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Tools -&gt; Consistency Checker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Also updates organism-summary statistics</a:t>
            </a:r>
          </a:p>
          <a:p>
            <a:pPr>
              <a:lnSpc>
                <a:spcPct val="80000"/>
              </a:lnSpc>
            </a:pPr>
            <a:r>
              <a:rPr lang="en-US" sz="2000"/>
              <a:t>Update publications, authors in organism frame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Update via Organism editor</a:t>
            </a:r>
          </a:p>
          <a:p>
            <a:pPr>
              <a:lnSpc>
                <a:spcPct val="80000"/>
              </a:lnSpc>
            </a:pPr>
            <a:r>
              <a:rPr lang="en-US" sz="2000"/>
              <a:t>Create new version of PGDB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ptools-local/pgdbs/yeastcyc/1.0/kb/yeastbase.ocelot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Edit against the new version, release the old version</a:t>
            </a:r>
          </a:p>
          <a:p>
            <a:pPr>
              <a:lnSpc>
                <a:spcPct val="80000"/>
              </a:lnSpc>
            </a:pPr>
            <a:r>
              <a:rPr lang="en-US" sz="2000"/>
              <a:t>Author release notes</a:t>
            </a:r>
          </a:p>
          <a:p>
            <a:pPr>
              <a:lnSpc>
                <a:spcPct val="80000"/>
              </a:lnSpc>
            </a:pPr>
            <a:r>
              <a:rPr lang="en-US" sz="2000"/>
              <a:t>Register PGDB in SRI PGDB registry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Will allow SRI to include it in BioCyc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Pathway Tools Data Import/Export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File-&gt;Export</a:t>
            </a:r>
          </a:p>
          <a:p>
            <a:r>
              <a:rPr lang="en-US" sz="2000"/>
              <a:t>File-&gt;Import </a:t>
            </a:r>
          </a:p>
          <a:p>
            <a:endParaRPr lang="en-US" sz="2000"/>
          </a:p>
          <a:p>
            <a:r>
              <a:rPr lang="en-US" sz="2000"/>
              <a:t>Export/import to/from tab-delimited files</a:t>
            </a:r>
          </a:p>
          <a:p>
            <a:endParaRPr lang="en-US" sz="2000"/>
          </a:p>
          <a:p>
            <a:r>
              <a:rPr lang="en-US" sz="2000"/>
              <a:t>Export to Genbank, SBML, BioPAX</a:t>
            </a:r>
          </a:p>
          <a:p>
            <a:endParaRPr lang="en-US" sz="2000"/>
          </a:p>
          <a:p>
            <a:r>
              <a:rPr lang="en-US" sz="2000"/>
              <a:t>Export to attribute-value files</a:t>
            </a:r>
          </a:p>
          <a:p>
            <a:endParaRPr lang="en-US" sz="2000"/>
          </a:p>
          <a:p>
            <a:r>
              <a:rPr lang="en-US" sz="2000"/>
              <a:t>Attribute-value files can be imported into BioWarehouse</a:t>
            </a:r>
          </a:p>
          <a:p>
            <a:pPr lvl="1"/>
            <a:r>
              <a:rPr lang="en-US" sz="2000"/>
              <a:t>Relational database system for bioinformatics database integration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Napster Comes to Bioinformatics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Public sharing of Pathway/Genome Databases</a:t>
            </a:r>
          </a:p>
          <a:p>
            <a:endParaRPr lang="en-US"/>
          </a:p>
          <a:p>
            <a:pPr lvl="1"/>
            <a:r>
              <a:rPr lang="en-US"/>
              <a:t>PGDB registry maintained by SRI at URL   </a:t>
            </a:r>
            <a:r>
              <a:rPr lang="en-US">
                <a:hlinkClick r:id="rId3"/>
              </a:rPr>
              <a:t>http://biocyc.org/registry.html</a:t>
            </a:r>
            <a:endParaRPr lang="en-US"/>
          </a:p>
          <a:p>
            <a:pPr lvl="1"/>
            <a:endParaRPr lang="en-US"/>
          </a:p>
          <a:p>
            <a:r>
              <a:rPr lang="en-US"/>
              <a:t>Registry operations</a:t>
            </a:r>
          </a:p>
          <a:p>
            <a:pPr lvl="1"/>
            <a:r>
              <a:rPr lang="en-US"/>
              <a:t>List contents of registry</a:t>
            </a:r>
          </a:p>
          <a:p>
            <a:pPr lvl="1"/>
            <a:r>
              <a:rPr lang="en-US"/>
              <a:t>Download PGDBs listed in the registry</a:t>
            </a:r>
          </a:p>
          <a:p>
            <a:pPr lvl="1"/>
            <a:r>
              <a:rPr lang="en-US"/>
              <a:t>Register PGDBs you have created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Registry Details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Why register your PGDB?</a:t>
            </a:r>
          </a:p>
          <a:p>
            <a:pPr lvl="1"/>
            <a:r>
              <a:rPr lang="en-US" sz="2000"/>
              <a:t>Declare existence of your PGDB in a central location</a:t>
            </a:r>
          </a:p>
          <a:p>
            <a:pPr lvl="1"/>
            <a:r>
              <a:rPr lang="en-US" sz="2000"/>
              <a:t>Facilitate its download by other scientists</a:t>
            </a:r>
          </a:p>
          <a:p>
            <a:pPr lvl="1"/>
            <a:r>
              <a:rPr lang="en-US" sz="2000"/>
              <a:t>Facilitate its inclusion in BioCyc.org</a:t>
            </a:r>
          </a:p>
          <a:p>
            <a:pPr lvl="1"/>
            <a:endParaRPr lang="en-US" sz="2000"/>
          </a:p>
          <a:p>
            <a:r>
              <a:rPr lang="en-US" sz="2000"/>
              <a:t>Why download a PGDB?</a:t>
            </a:r>
          </a:p>
          <a:p>
            <a:pPr lvl="1"/>
            <a:r>
              <a:rPr lang="en-US" sz="2000"/>
              <a:t>Desktop Navigator provides more functionality than Web</a:t>
            </a:r>
          </a:p>
          <a:p>
            <a:pPr lvl="1"/>
            <a:r>
              <a:rPr lang="en-US" sz="2000"/>
              <a:t>Comparative operations</a:t>
            </a:r>
          </a:p>
          <a:p>
            <a:pPr lvl="1"/>
            <a:r>
              <a:rPr lang="en-US" sz="2000"/>
              <a:t>Programmatic querying and processing of PGDB</a:t>
            </a:r>
          </a:p>
          <a:p>
            <a:pPr lvl="1"/>
            <a:endParaRPr lang="en-US" sz="2000"/>
          </a:p>
          <a:p>
            <a:r>
              <a:rPr lang="en-US" sz="2000"/>
              <a:t>Registration process</a:t>
            </a:r>
          </a:p>
          <a:p>
            <a:pPr lvl="1"/>
            <a:r>
              <a:rPr lang="en-US" sz="2000"/>
              <a:t>Registered PGDBs have open availability by default</a:t>
            </a:r>
          </a:p>
          <a:p>
            <a:pPr lvl="1"/>
            <a:r>
              <a:rPr lang="en-US" sz="2000"/>
              <a:t>Authors can provide their own license agreements</a:t>
            </a:r>
          </a:p>
          <a:p>
            <a:pPr lvl="1"/>
            <a:r>
              <a:rPr lang="en-US" sz="2000"/>
              <a:t>Registered PGDBs reside in authors’ FTP site or HTTP server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Pathway Tools Workshop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Planned for October 25-29, 2010 in Menlo Park</a:t>
            </a:r>
          </a:p>
          <a:p>
            <a:endParaRPr lang="en-US"/>
          </a:p>
          <a:p>
            <a:r>
              <a:rPr lang="en-US"/>
              <a:t>Presentations by users on results they have attained, suggested enhancements, software developments</a:t>
            </a:r>
          </a:p>
          <a:p>
            <a:endParaRPr lang="en-US"/>
          </a:p>
          <a:p>
            <a:r>
              <a:rPr lang="en-US"/>
              <a:t>SRI presentations on new developments, programming examples</a:t>
            </a:r>
          </a:p>
          <a:p>
            <a:endParaRPr lang="en-US"/>
          </a:p>
          <a:p>
            <a:r>
              <a:rPr lang="en-US"/>
              <a:t>Talks of general scientific interest in genomics, genome annotation, pathway bioinformatics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Desktop versus Web Mode</a:t>
            </a:r>
            <a:endParaRPr lang="en-US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Pathway Tools runs in two different modes:</a:t>
            </a:r>
          </a:p>
          <a:p>
            <a:pPr lvl="1"/>
            <a:r>
              <a:rPr lang="en-US" dirty="0" smtClean="0"/>
              <a:t>Desktop mode</a:t>
            </a:r>
          </a:p>
          <a:p>
            <a:pPr lvl="1"/>
            <a:r>
              <a:rPr lang="en-US" dirty="0" smtClean="0"/>
              <a:t>Web mode (e.g., </a:t>
            </a:r>
            <a:r>
              <a:rPr lang="en-US" dirty="0" err="1" smtClean="0"/>
              <a:t>BioCyc.org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Desktop </a:t>
            </a:r>
            <a:r>
              <a:rPr lang="en-US" dirty="0" err="1"/>
              <a:t>vs</a:t>
            </a:r>
            <a:r>
              <a:rPr lang="en-US" dirty="0"/>
              <a:t> Web functionality in Pathway Tools</a:t>
            </a:r>
            <a:endParaRPr lang="en-US" dirty="0" smtClean="0"/>
          </a:p>
          <a:p>
            <a:pPr lvl="1">
              <a:buNone/>
            </a:pP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://biocyc.org/desktop-vs-web-</a:t>
            </a:r>
            <a:r>
              <a:rPr lang="en-US" dirty="0" smtClean="0">
                <a:hlinkClick r:id="rId3"/>
              </a:rPr>
              <a:t>mode.shtml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You can run both desktop and web modes at your site</a:t>
            </a:r>
          </a:p>
          <a:p>
            <a:r>
              <a:rPr lang="en-US" dirty="0" smtClean="0"/>
              <a:t>Your PTools web server need not be </a:t>
            </a:r>
            <a:r>
              <a:rPr lang="en-US" dirty="0" smtClean="0"/>
              <a:t>open to the public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Create a PGDB?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Perform pathway analyses as part of a genome project</a:t>
            </a:r>
          </a:p>
          <a:p>
            <a:endParaRPr lang="en-US" dirty="0"/>
          </a:p>
          <a:p>
            <a:r>
              <a:rPr lang="en-US" dirty="0"/>
              <a:t>Analyze omics data</a:t>
            </a:r>
          </a:p>
          <a:p>
            <a:endParaRPr lang="en-US" dirty="0"/>
          </a:p>
          <a:p>
            <a:r>
              <a:rPr lang="en-US" dirty="0"/>
              <a:t>Create a central information resource for the organism </a:t>
            </a:r>
          </a:p>
          <a:p>
            <a:endParaRPr lang="en-US" dirty="0" smtClean="0"/>
          </a:p>
          <a:p>
            <a:r>
              <a:rPr lang="en-US" dirty="0" smtClean="0"/>
              <a:t>Create an </a:t>
            </a:r>
            <a:r>
              <a:rPr lang="en-US" dirty="0"/>
              <a:t>FBA model</a:t>
            </a:r>
          </a:p>
          <a:p>
            <a:endParaRPr lang="en-US" dirty="0"/>
          </a:p>
          <a:p>
            <a:r>
              <a:rPr lang="en-US" dirty="0"/>
              <a:t>Perform comparative analyses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Organism Databases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DBs that describe the genome and other information about an organism</a:t>
            </a:r>
          </a:p>
          <a:p>
            <a:endParaRPr lang="en-US" sz="2000"/>
          </a:p>
          <a:p>
            <a:r>
              <a:rPr lang="en-US" sz="2000"/>
              <a:t>Curated by experts for that organism</a:t>
            </a:r>
          </a:p>
          <a:p>
            <a:pPr lvl="1"/>
            <a:r>
              <a:rPr lang="en-US" sz="2000"/>
              <a:t>No one group can curate all the world’s genomes</a:t>
            </a:r>
          </a:p>
          <a:p>
            <a:pPr lvl="1"/>
            <a:r>
              <a:rPr lang="en-US" sz="2000"/>
              <a:t>Distribute workload across a community of experts to create a community resource</a:t>
            </a:r>
          </a:p>
          <a:p>
            <a:endParaRPr lang="en-US" sz="2000"/>
          </a:p>
          <a:p>
            <a:r>
              <a:rPr lang="en-US" sz="2000"/>
              <a:t>Every sequenced organism with an active experimental community requires a MOD</a:t>
            </a:r>
          </a:p>
          <a:p>
            <a:pPr lvl="1"/>
            <a:r>
              <a:rPr lang="en-US" sz="2000"/>
              <a:t>Integrate genome data with information about the biochemical and genetic network of the organism</a:t>
            </a:r>
          </a:p>
          <a:p>
            <a:pPr lvl="1"/>
            <a:r>
              <a:rPr lang="en-US" sz="2000"/>
              <a:t>Integrate literature-based information with computational predictions</a:t>
            </a:r>
          </a:p>
          <a:p>
            <a:endParaRPr lang="en-US" sz="2000"/>
          </a:p>
          <a:p>
            <a:endParaRPr lang="en-US" sz="200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Rationale for MODs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Each “complete” genome is incomplete in several respects:</a:t>
            </a:r>
          </a:p>
          <a:p>
            <a:pPr lvl="1">
              <a:lnSpc>
                <a:spcPct val="90000"/>
              </a:lnSpc>
            </a:pPr>
            <a:r>
              <a:rPr lang="en-US"/>
              <a:t>40%-60% of genes have no assigned function</a:t>
            </a:r>
          </a:p>
          <a:p>
            <a:pPr lvl="1">
              <a:lnSpc>
                <a:spcPct val="90000"/>
              </a:lnSpc>
            </a:pPr>
            <a:r>
              <a:rPr lang="en-US"/>
              <a:t>Roughly 7% of those assigned functions are incorrect</a:t>
            </a:r>
          </a:p>
          <a:p>
            <a:pPr lvl="1">
              <a:lnSpc>
                <a:spcPct val="90000"/>
              </a:lnSpc>
            </a:pPr>
            <a:r>
              <a:rPr lang="en-US"/>
              <a:t>Many assigned functions are non-specific</a:t>
            </a:r>
          </a:p>
          <a:p>
            <a:pPr lvl="1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MODs are platforms for global analyses of an organism</a:t>
            </a:r>
          </a:p>
          <a:p>
            <a:pPr lvl="1">
              <a:lnSpc>
                <a:spcPct val="90000"/>
              </a:lnSpc>
            </a:pPr>
            <a:r>
              <a:rPr lang="en-US"/>
              <a:t>Interpret omics data in a pathway context</a:t>
            </a:r>
          </a:p>
          <a:p>
            <a:pPr lvl="1">
              <a:lnSpc>
                <a:spcPct val="90000"/>
              </a:lnSpc>
            </a:pPr>
            <a:r>
              <a:rPr lang="en-US" i="1"/>
              <a:t>In silico</a:t>
            </a:r>
            <a:r>
              <a:rPr lang="en-US"/>
              <a:t> prediction of essential genes</a:t>
            </a:r>
          </a:p>
          <a:p>
            <a:pPr lvl="1">
              <a:lnSpc>
                <a:spcPct val="90000"/>
              </a:lnSpc>
            </a:pPr>
            <a:r>
              <a:rPr lang="en-US"/>
              <a:t>Characterize systems properties of metabolic and genetic networks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Curation?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Ongoing updating and refinement of a PGDB</a:t>
            </a:r>
          </a:p>
          <a:p>
            <a:r>
              <a:rPr lang="en-US"/>
              <a:t>Correct false-positive and false-negative predictions</a:t>
            </a:r>
          </a:p>
          <a:p>
            <a:r>
              <a:rPr lang="en-US"/>
              <a:t>Incorporate information from experimental literature</a:t>
            </a:r>
          </a:p>
          <a:p>
            <a:pPr lvl="1"/>
            <a:r>
              <a:rPr lang="en-US"/>
              <a:t>Update genome sequence</a:t>
            </a:r>
          </a:p>
          <a:p>
            <a:pPr lvl="1"/>
            <a:r>
              <a:rPr lang="en-US"/>
              <a:t>Update gene functions, gene positions, gene names</a:t>
            </a:r>
          </a:p>
          <a:p>
            <a:pPr lvl="1"/>
            <a:r>
              <a:rPr lang="en-US"/>
              <a:t>Author comments and citations</a:t>
            </a:r>
          </a:p>
          <a:p>
            <a:pPr lvl="1"/>
            <a:r>
              <a:rPr lang="en-US"/>
              <a:t>Add new pathways, modify existing pathways</a:t>
            </a:r>
          </a:p>
          <a:p>
            <a:pPr lvl="1"/>
            <a:r>
              <a:rPr lang="en-US"/>
              <a:t>Enter information about regulatory networks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Issues in Creating Public MODs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Obtaining funding</a:t>
            </a:r>
          </a:p>
          <a:p>
            <a:r>
              <a:rPr lang="en-US"/>
              <a:t>Scoping the project</a:t>
            </a:r>
          </a:p>
          <a:p>
            <a:r>
              <a:rPr lang="en-US"/>
              <a:t>Identify user community</a:t>
            </a:r>
          </a:p>
          <a:p>
            <a:r>
              <a:rPr lang="en-US"/>
              <a:t>Obtain buy-in and help from scientific community</a:t>
            </a:r>
          </a:p>
          <a:p>
            <a:r>
              <a:rPr lang="en-US"/>
              <a:t>IT: Set up database server, Web server</a:t>
            </a:r>
          </a:p>
          <a:p>
            <a:r>
              <a:rPr lang="en-US"/>
              <a:t>Hire and train curators</a:t>
            </a:r>
          </a:p>
          <a:p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you intend to make your PGDB public and to update it on an ongoing basis?</a:t>
            </a:r>
          </a:p>
          <a:p>
            <a:endParaRPr lang="en-US"/>
          </a:p>
          <a:p>
            <a:r>
              <a:rPr lang="en-US"/>
              <a:t>To create a Model Organism Database?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Administering Pathway Tools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Obtaining Pathway Tools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2000"/>
          </a:p>
          <a:p>
            <a:r>
              <a:rPr lang="en-US" sz="2000"/>
              <a:t>Free to non-commercial organizations</a:t>
            </a:r>
          </a:p>
          <a:p>
            <a:endParaRPr lang="en-US" sz="2000"/>
          </a:p>
          <a:p>
            <a:r>
              <a:rPr lang="en-US" sz="2000"/>
              <a:t>To obtain license agreement go to BioCyc.org and click on Software/Database Download </a:t>
            </a:r>
          </a:p>
          <a:p>
            <a:endParaRPr lang="en-US" sz="2000"/>
          </a:p>
          <a:p>
            <a:r>
              <a:rPr lang="en-US" sz="2000"/>
              <a:t>Follow Installation Guide</a:t>
            </a:r>
          </a:p>
          <a:p>
            <a:endParaRPr lang="en-US" sz="2000"/>
          </a:p>
          <a:p>
            <a:r>
              <a:rPr lang="en-US" sz="2000"/>
              <a:t>ptools-local directory</a:t>
            </a:r>
          </a:p>
          <a:p>
            <a:pPr lvl="1"/>
            <a:r>
              <a:rPr lang="en-US" sz="2000"/>
              <a:t>Locate in common directory</a:t>
            </a:r>
          </a:p>
          <a:p>
            <a:pPr lvl="1"/>
            <a:r>
              <a:rPr lang="en-US" sz="2000"/>
              <a:t>PGDBs created by all users who use this ptools installation</a:t>
            </a:r>
          </a:p>
          <a:p>
            <a:pPr lvl="1"/>
            <a:r>
              <a:rPr lang="en-US" sz="2000"/>
              <a:t>PGDBs downloaded via the registry</a:t>
            </a:r>
          </a:p>
          <a:p>
            <a:pPr lvl="1"/>
            <a:r>
              <a:rPr lang="en-US" sz="2000"/>
              <a:t>ptools-init.dat for this ptools installation</a:t>
            </a:r>
          </a:p>
          <a:p>
            <a:pPr lvl="1"/>
            <a:endParaRPr lang="en-US" sz="2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ocyc">
  <a:themeElements>
    <a:clrScheme name="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C0128"/>
      </a:hlink>
      <a:folHlink>
        <a:srgbClr val="8CF4EA"/>
      </a:folHlink>
    </a:clrScheme>
    <a:fontScheme name="ecocyc">
      <a:majorFont>
        <a:latin typeface="Stone Serif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1" charset="0"/>
          </a:defRPr>
        </a:defPPr>
      </a:lstStyle>
    </a:lnDef>
  </a:objectDefaults>
  <a:extraClrSchemeLst>
    <a:extraClrScheme>
      <a:clrScheme name="ecocy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cy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C:\pkarp\talks\ecocyc\ecocyc.ppt</Template>
  <TotalTime>4407</TotalTime>
  <Words>979</Words>
  <Application>Microsoft Macintosh PowerPoint</Application>
  <PresentationFormat>On-screen Show (4:3)</PresentationFormat>
  <Paragraphs>193</Paragraphs>
  <Slides>18</Slides>
  <Notes>18</Notes>
  <HiddenSlides>1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ecocyc</vt:lpstr>
      <vt:lpstr>Creating a …  Community Database Organism-Specific Database Model-Organism Database</vt:lpstr>
      <vt:lpstr>Why Create a PGDB?</vt:lpstr>
      <vt:lpstr>Model Organism Databases</vt:lpstr>
      <vt:lpstr>Rationale for MODs</vt:lpstr>
      <vt:lpstr>What is Curation?</vt:lpstr>
      <vt:lpstr>Issues in Creating Public MODs</vt:lpstr>
      <vt:lpstr>Questions</vt:lpstr>
      <vt:lpstr>Administering Pathway Tools</vt:lpstr>
      <vt:lpstr>Obtaining Pathway Tools</vt:lpstr>
      <vt:lpstr>New Pathway Tools Releases</vt:lpstr>
      <vt:lpstr>PGDB Storage: File or Relational Database</vt:lpstr>
      <vt:lpstr>Multiuser Access to PGDBs</vt:lpstr>
      <vt:lpstr>How to Release a PGDB?</vt:lpstr>
      <vt:lpstr>Pathway Tools Data Import/Export</vt:lpstr>
      <vt:lpstr>Napster Comes to Bioinformatics</vt:lpstr>
      <vt:lpstr>Registry Details</vt:lpstr>
      <vt:lpstr>Pathway Tools Workshop</vt:lpstr>
      <vt:lpstr>Desktop versus Web Mode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Pangea Systems Inc.</dc:creator>
  <cp:lastModifiedBy>Peter Karp</cp:lastModifiedBy>
  <cp:revision>163</cp:revision>
  <cp:lastPrinted>2001-07-11T22:04:59Z</cp:lastPrinted>
  <dcterms:created xsi:type="dcterms:W3CDTF">2012-03-12T18:52:55Z</dcterms:created>
  <dcterms:modified xsi:type="dcterms:W3CDTF">2012-03-12T18:57:56Z</dcterms:modified>
</cp:coreProperties>
</file>