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16"/>
  </p:notesMasterIdLst>
  <p:sldIdLst>
    <p:sldId id="282" r:id="rId2"/>
    <p:sldId id="290" r:id="rId3"/>
    <p:sldId id="280" r:id="rId4"/>
    <p:sldId id="291" r:id="rId5"/>
    <p:sldId id="292" r:id="rId6"/>
    <p:sldId id="288" r:id="rId7"/>
    <p:sldId id="285" r:id="rId8"/>
    <p:sldId id="293" r:id="rId9"/>
    <p:sldId id="284" r:id="rId10"/>
    <p:sldId id="286" r:id="rId11"/>
    <p:sldId id="287" r:id="rId12"/>
    <p:sldId id="294" r:id="rId13"/>
    <p:sldId id="295" r:id="rId14"/>
    <p:sldId id="28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8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13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35537-FC35-064F-954D-80DA096C03EC}" type="datetimeFigureOut">
              <a:rPr lang="en-US" smtClean="0"/>
              <a:t>6/8/19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AE670-422D-1E4B-85E1-E7129A7435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35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39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point on a vertical line is a reading for one gene.</a:t>
            </a:r>
          </a:p>
          <a:p>
            <a:r>
              <a:rPr lang="en-US" dirty="0"/>
              <a:t>Set of metabolites on one vertical line are all genes </a:t>
            </a:r>
            <a:r>
              <a:rPr lang="en-US" baseline="0" dirty="0"/>
              <a:t>in that subsystem for which data is available</a:t>
            </a:r>
            <a:r>
              <a:rPr lang="en-US" dirty="0"/>
              <a:t>.</a:t>
            </a:r>
          </a:p>
          <a:p>
            <a:r>
              <a:rPr lang="en-US" dirty="0"/>
              <a:t>Large point is the average.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78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</a:t>
            </a:r>
            <a:r>
              <a:rPr lang="en-US" baseline="0" dirty="0"/>
              <a:t> panels are metabolic, five panels are non-metabolic.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627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6934C-9CFB-7B48-A6D0-7C600C119AB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10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screen">
            <a:lum bright="10000" contrast="20000"/>
          </a:blip>
          <a:srcRect/>
          <a:stretch>
            <a:fillRect/>
          </a:stretch>
        </p:blipFill>
        <p:spPr>
          <a:xfrm>
            <a:off x="-7950" y="390782"/>
            <a:ext cx="4397070" cy="1514162"/>
          </a:xfrm>
          <a:prstGeom prst="rect">
            <a:avLst/>
          </a:prstGeom>
        </p:spPr>
      </p:pic>
      <p:sp>
        <p:nvSpPr>
          <p:cNvPr id="33" name="Title 32"/>
          <p:cNvSpPr>
            <a:spLocks noGrp="1"/>
          </p:cNvSpPr>
          <p:nvPr>
            <p:ph type="title"/>
          </p:nvPr>
        </p:nvSpPr>
        <p:spPr>
          <a:xfrm>
            <a:off x="382588" y="2436556"/>
            <a:ext cx="8229600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8" name="Rectangle 37"/>
          <p:cNvSpPr/>
          <p:nvPr userDrawn="1"/>
        </p:nvSpPr>
        <p:spPr>
          <a:xfrm>
            <a:off x="4513263" y="1"/>
            <a:ext cx="1405466" cy="412749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6034088" y="1"/>
            <a:ext cx="3109911" cy="412749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87850" cy="409575"/>
          </a:xfrm>
          <a:prstGeom prst="rect">
            <a:avLst/>
          </a:prstGeom>
          <a:solidFill>
            <a:srgbClr val="71717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sri international_wht.ai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11666" y="-110501"/>
            <a:ext cx="2482102" cy="6700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97917" y="414865"/>
            <a:ext cx="3513666" cy="1545629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1447800" y="1066800"/>
            <a:ext cx="64008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447800" y="3733800"/>
            <a:ext cx="6400800" cy="3810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2890" name="Rectangle 10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rgbClr val="D8D8E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2891" name="Text Box 11"/>
          <p:cNvSpPr txBox="1">
            <a:spLocks noChangeArrowheads="1"/>
          </p:cNvSpPr>
          <p:nvPr/>
        </p:nvSpPr>
        <p:spPr bwMode="auto">
          <a:xfrm>
            <a:off x="23813" y="6607175"/>
            <a:ext cx="457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fld id="{836E4BA7-B825-7B43-9F8F-C52433042C78}" type="slidenum">
              <a:rPr lang="en-US" sz="1200" b="0">
                <a:solidFill>
                  <a:srgbClr val="000000"/>
                </a:solidFill>
              </a:rPr>
              <a:pPr>
                <a:spcBef>
                  <a:spcPct val="50000"/>
                </a:spcBef>
              </a:pPr>
              <a:t>‹#›</a:t>
            </a:fld>
            <a:endParaRPr lang="en-US" sz="1200" b="0">
              <a:solidFill>
                <a:srgbClr val="000000"/>
              </a:solidFill>
            </a:endParaRPr>
          </a:p>
        </p:txBody>
      </p:sp>
      <p:sp>
        <p:nvSpPr>
          <p:cNvPr id="122892" name="Text Box 12"/>
          <p:cNvSpPr txBox="1">
            <a:spLocks noChangeArrowheads="1"/>
          </p:cNvSpPr>
          <p:nvPr/>
        </p:nvSpPr>
        <p:spPr bwMode="auto">
          <a:xfrm>
            <a:off x="5105400" y="6553200"/>
            <a:ext cx="2743200" cy="274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000000"/>
                </a:solidFill>
              </a:rPr>
              <a:t>SRI International Bioinformatics</a:t>
            </a:r>
          </a:p>
        </p:txBody>
      </p:sp>
      <p:pic>
        <p:nvPicPr>
          <p:cNvPr id="122893" name="Picture 13"/>
          <p:cNvPicPr>
            <a:picLocks noChangeAspect="1" noChangeArrowheads="1"/>
          </p:cNvPicPr>
          <p:nvPr/>
        </p:nvPicPr>
        <p:blipFill>
          <a:blip/>
          <a:srcRect/>
          <a:stretch>
            <a:fillRect/>
          </a:stretch>
        </p:blipFill>
        <p:spPr bwMode="blackWhite">
          <a:xfrm>
            <a:off x="1828800" y="6478588"/>
            <a:ext cx="1143000" cy="379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61317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3796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800600" y="15240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800600" y="4000500"/>
            <a:ext cx="3810000" cy="2324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lum bright="10000" contrast="20000"/>
            <a:alphaModFix/>
          </a:blip>
          <a:srcRect l="534"/>
          <a:stretch>
            <a:fillRect/>
          </a:stretch>
        </p:blipFill>
        <p:spPr>
          <a:xfrm>
            <a:off x="0" y="0"/>
            <a:ext cx="4392246" cy="1501262"/>
          </a:xfrm>
          <a:prstGeom prst="rect">
            <a:avLst/>
          </a:prstGeom>
        </p:spPr>
      </p:pic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385608" y="2872709"/>
            <a:ext cx="7772400" cy="717435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3200" b="0" cap="none">
                <a:solidFill>
                  <a:srgbClr val="1E56A6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2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3250" y="1600200"/>
            <a:ext cx="4038600" cy="452596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000000"/>
                </a:solidFill>
              </a:defRPr>
            </a:lvl1pPr>
            <a:lvl2pPr>
              <a:defRPr sz="1800">
                <a:solidFill>
                  <a:srgbClr val="000000"/>
                </a:solidFill>
              </a:defRPr>
            </a:lvl2pPr>
            <a:lvl3pPr>
              <a:defRPr sz="1600">
                <a:solidFill>
                  <a:srgbClr val="000000"/>
                </a:solidFill>
              </a:defRPr>
            </a:lvl3pPr>
            <a:lvl4pPr>
              <a:defRPr sz="1400">
                <a:solidFill>
                  <a:srgbClr val="000000"/>
                </a:solidFill>
              </a:defRPr>
            </a:lvl4pPr>
            <a:lvl5pPr>
              <a:defRPr sz="1400">
                <a:solidFill>
                  <a:srgbClr val="00000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2D4E545-8550-1F4C-87FE-68D69155DA6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588" y="362230"/>
            <a:ext cx="8229600" cy="11430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E05E294-9D3F-AF49-9CD2-D723A19B1CE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C14899-6511-1B40-B675-C28D8AF131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2847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3810000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27011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524000"/>
            <a:ext cx="7772400" cy="48006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 userDrawn="1"/>
        </p:nvSpPr>
        <p:spPr>
          <a:xfrm>
            <a:off x="4509030" y="0"/>
            <a:ext cx="1405466" cy="407988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034088" y="0"/>
            <a:ext cx="3109911" cy="407988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0"/>
            <a:ext cx="4379310" cy="407988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/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2588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2588" y="1436688"/>
            <a:ext cx="8229600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8663" y="6553201"/>
            <a:ext cx="795337" cy="304800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  <a:latin typeface="Calibri" pitchFamily="-65" charset="0"/>
              </a:defRPr>
            </a:lvl1pPr>
          </a:lstStyle>
          <a:p>
            <a:fld id="{B6B458F9-9C5A-D94F-A853-7378C04DD7C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3"/>
          <p:cNvSpPr txBox="1">
            <a:spLocks noGrp="1"/>
          </p:cNvSpPr>
          <p:nvPr userDrawn="1"/>
        </p:nvSpPr>
        <p:spPr>
          <a:xfrm>
            <a:off x="-337910" y="6547796"/>
            <a:ext cx="2143990" cy="356808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>
                    <a:tint val="75000"/>
                  </a:schemeClr>
                </a:solidFill>
                <a:latin typeface="+mn-lt"/>
              </a:rPr>
              <a:t>© 2014 SRI International</a:t>
            </a:r>
          </a:p>
        </p:txBody>
      </p:sp>
    </p:spTree>
    <p:extLst>
      <p:ext uri="{BB962C8B-B14F-4D97-AF65-F5344CB8AC3E}">
        <p14:creationId xmlns:p14="http://schemas.microsoft.com/office/powerpoint/2010/main" val="13109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457200" rtl="0" fontAlgn="base">
        <a:lnSpc>
          <a:spcPct val="80000"/>
        </a:lnSpc>
        <a:spcBef>
          <a:spcPct val="0"/>
        </a:spcBef>
        <a:spcAft>
          <a:spcPct val="0"/>
        </a:spcAft>
        <a:defRPr sz="36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800">
          <a:solidFill>
            <a:srgbClr val="404040"/>
          </a:solidFill>
          <a:latin typeface="Calibri" pitchFamily="-65" charset="0"/>
        </a:defRPr>
      </a:lvl9pPr>
    </p:titleStyle>
    <p:bodyStyle>
      <a:lvl1pPr marL="230188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2400" kern="1200">
          <a:solidFill>
            <a:srgbClr val="000000"/>
          </a:solidFill>
          <a:latin typeface="+mn-lt"/>
          <a:ea typeface="+mn-ea"/>
          <a:cs typeface="+mn-cs"/>
        </a:defRPr>
      </a:lvl1pPr>
      <a:lvl2pPr marL="460375" indent="-2301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20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2pPr>
      <a:lvl3pPr marL="627063" indent="-16668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•"/>
        <a:defRPr sz="18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3pPr>
      <a:lvl4pPr marL="798513" indent="-171450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–"/>
        <a:defRPr sz="16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4pPr>
      <a:lvl5pPr marL="971550" indent="-173038" algn="l" defTabSz="457200" rtl="0" fontAlgn="base">
        <a:spcBef>
          <a:spcPct val="20000"/>
        </a:spcBef>
        <a:spcAft>
          <a:spcPct val="0"/>
        </a:spcAft>
        <a:buClr>
          <a:srgbClr val="E8A333"/>
        </a:buClr>
        <a:buFont typeface="Arial" pitchFamily="-65" charset="0"/>
        <a:buChar char="»"/>
        <a:defRPr sz="1400" kern="1200">
          <a:solidFill>
            <a:srgbClr val="000000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588" y="2436555"/>
            <a:ext cx="8229600" cy="2181743"/>
          </a:xfrm>
        </p:spPr>
        <p:txBody>
          <a:bodyPr/>
          <a:lstStyle/>
          <a:p>
            <a:pPr algn="ctr"/>
            <a:r>
              <a:rPr lang="en-US" dirty="0"/>
              <a:t>The Omics Dashboard</a:t>
            </a:r>
            <a:br>
              <a:rPr lang="en-US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13821898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8" y="462576"/>
            <a:ext cx="7688883" cy="6146157"/>
          </a:xfrm>
        </p:spPr>
      </p:pic>
      <p:sp>
        <p:nvSpPr>
          <p:cNvPr id="8" name="Down Arrow 7"/>
          <p:cNvSpPr/>
          <p:nvPr/>
        </p:nvSpPr>
        <p:spPr bwMode="auto">
          <a:xfrm>
            <a:off x="1027016" y="1298589"/>
            <a:ext cx="277794" cy="405113"/>
          </a:xfrm>
          <a:prstGeom prst="downArrow">
            <a:avLst>
              <a:gd name="adj1" fmla="val 59375"/>
              <a:gd name="adj2" fmla="val 50000"/>
            </a:avLst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8" y="922820"/>
            <a:ext cx="7222603" cy="3191951"/>
          </a:xfrm>
          <a:prstGeom prst="rect">
            <a:avLst/>
          </a:prstGeom>
        </p:spPr>
      </p:pic>
      <p:sp>
        <p:nvSpPr>
          <p:cNvPr id="11" name="Down Arrow 10"/>
          <p:cNvSpPr/>
          <p:nvPr/>
        </p:nvSpPr>
        <p:spPr bwMode="auto">
          <a:xfrm>
            <a:off x="1133333" y="2755952"/>
            <a:ext cx="332234" cy="535272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8" y="1307976"/>
            <a:ext cx="7224143" cy="3185449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 bwMode="auto">
          <a:xfrm>
            <a:off x="1304810" y="940443"/>
            <a:ext cx="317227" cy="431503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803" y="2056707"/>
            <a:ext cx="2222760" cy="4016415"/>
          </a:xfrm>
          <a:prstGeom prst="rect">
            <a:avLst/>
          </a:prstGeom>
        </p:spPr>
      </p:pic>
      <p:sp>
        <p:nvSpPr>
          <p:cNvPr id="15" name="Down Arrow 14"/>
          <p:cNvSpPr/>
          <p:nvPr/>
        </p:nvSpPr>
        <p:spPr bwMode="auto">
          <a:xfrm>
            <a:off x="2038570" y="944262"/>
            <a:ext cx="317227" cy="431503"/>
          </a:xfrm>
          <a:prstGeom prst="downArrow">
            <a:avLst/>
          </a:prstGeom>
          <a:solidFill>
            <a:srgbClr val="FF0000"/>
          </a:solidFill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753" y="1389246"/>
            <a:ext cx="3607429" cy="47507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3" y="1483439"/>
            <a:ext cx="1506638" cy="83000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8" y="1329472"/>
            <a:ext cx="7224143" cy="317375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38" y="1305465"/>
            <a:ext cx="7224143" cy="318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0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3" grpId="0" animBg="1"/>
      <p:bldP spid="13" grpId="1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 log or linear scale</a:t>
            </a:r>
          </a:p>
          <a:p>
            <a:r>
              <a:rPr lang="en-US" dirty="0"/>
              <a:t>Customize panel size,  vertical scale</a:t>
            </a:r>
          </a:p>
          <a:p>
            <a:r>
              <a:rPr lang="en-US" dirty="0"/>
              <a:t>Sort by gene position, alphabetical, data value</a:t>
            </a:r>
          </a:p>
          <a:p>
            <a:r>
              <a:rPr lang="en-US" dirty="0"/>
              <a:t>Select which data series to show/hide</a:t>
            </a:r>
          </a:p>
          <a:p>
            <a:r>
              <a:rPr lang="en-US" dirty="0"/>
              <a:t>Average data for multiple replicates</a:t>
            </a:r>
          </a:p>
          <a:p>
            <a:r>
              <a:rPr lang="en-US" dirty="0"/>
              <a:t>Perform enrichment analysis</a:t>
            </a:r>
          </a:p>
          <a:p>
            <a:r>
              <a:rPr lang="en-US" dirty="0"/>
              <a:t>Generate table of data for selected panel</a:t>
            </a:r>
          </a:p>
          <a:p>
            <a:r>
              <a:rPr lang="en-US" dirty="0"/>
              <a:t>Export to </a:t>
            </a:r>
            <a:r>
              <a:rPr lang="en-US" dirty="0" err="1"/>
              <a:t>SmartTable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313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Dashboard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Apply normalization and significance calculations before uploading data, if applicable.  </a:t>
            </a:r>
          </a:p>
          <a:p>
            <a:r>
              <a:rPr lang="en-US" dirty="0"/>
              <a:t>Decide whether to average replicates before upload, or have dashboard do it for you (performance implications)</a:t>
            </a:r>
          </a:p>
          <a:p>
            <a:r>
              <a:rPr lang="en-US" dirty="0"/>
              <a:t>Import data as a column-delimited file</a:t>
            </a:r>
          </a:p>
          <a:p>
            <a:pPr lvl="1"/>
            <a:r>
              <a:rPr lang="en-US" dirty="0"/>
              <a:t>Gene names/metabolite names/IDs in first column</a:t>
            </a:r>
          </a:p>
          <a:p>
            <a:pPr lvl="1"/>
            <a:r>
              <a:rPr lang="en-US" dirty="0"/>
              <a:t>Specify which other columns contain data of interest </a:t>
            </a:r>
          </a:p>
          <a:p>
            <a:pPr lvl="1"/>
            <a:r>
              <a:rPr lang="en-US" dirty="0"/>
              <a:t>Types of data values</a:t>
            </a:r>
          </a:p>
          <a:p>
            <a:pPr lvl="2"/>
            <a:r>
              <a:rPr lang="en-US" dirty="0"/>
              <a:t>Fold change values</a:t>
            </a:r>
          </a:p>
          <a:p>
            <a:pPr lvl="2"/>
            <a:r>
              <a:rPr lang="en-US" dirty="0"/>
              <a:t>Absolute quantities (counts, areas, intensities)</a:t>
            </a:r>
          </a:p>
          <a:p>
            <a:pPr lvl="2"/>
            <a:r>
              <a:rPr lang="en-US" dirty="0"/>
              <a:t>P-values from replicate analysis (used for enrichment analysis)</a:t>
            </a:r>
          </a:p>
          <a:p>
            <a:r>
              <a:rPr lang="en-US" dirty="0"/>
              <a:t>Modify diagram scale as needed, choose log vs linear</a:t>
            </a:r>
          </a:p>
        </p:txBody>
      </p:sp>
    </p:spTree>
    <p:extLst>
      <p:ext uri="{BB962C8B-B14F-4D97-AF65-F5344CB8AC3E}">
        <p14:creationId xmlns:p14="http://schemas.microsoft.com/office/powerpoint/2010/main" val="58619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Enrichment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systems have more perturbed genes than expected by chance?</a:t>
            </a:r>
          </a:p>
          <a:p>
            <a:r>
              <a:rPr lang="en-US" dirty="0"/>
              <a:t>User specifies</a:t>
            </a:r>
          </a:p>
          <a:p>
            <a:pPr lvl="1"/>
            <a:r>
              <a:rPr lang="en-US" sz="1800" dirty="0"/>
              <a:t>A p-value column associated with each </a:t>
            </a:r>
            <a:r>
              <a:rPr lang="en-US" sz="1800" dirty="0" err="1"/>
              <a:t>timepoint</a:t>
            </a:r>
            <a:endParaRPr lang="en-US" sz="1800" dirty="0"/>
          </a:p>
          <a:p>
            <a:pPr lvl="1"/>
            <a:r>
              <a:rPr lang="en-US" sz="1800" dirty="0"/>
              <a:t>Threshold (0.05 in this example)</a:t>
            </a:r>
          </a:p>
          <a:p>
            <a:pPr lvl="1"/>
            <a:r>
              <a:rPr lang="en-US" sz="1800" dirty="0"/>
              <a:t>Multiple hypothesis correction function</a:t>
            </a:r>
          </a:p>
          <a:p>
            <a:r>
              <a:rPr lang="en-US" dirty="0"/>
              <a:t>Compute enrichment score for every system, subsystem</a:t>
            </a:r>
          </a:p>
          <a:p>
            <a:pPr lvl="1"/>
            <a:r>
              <a:rPr lang="en-US" sz="1800" dirty="0"/>
              <a:t>Fisher-exact hypergeometric test</a:t>
            </a:r>
          </a:p>
          <a:p>
            <a:pPr lvl="1"/>
            <a:r>
              <a:rPr lang="en-US" sz="1800" dirty="0"/>
              <a:t>Enrichment score for a system = -log</a:t>
            </a:r>
            <a:r>
              <a:rPr lang="en-US" sz="1800" baseline="-25000" dirty="0"/>
              <a:t>10</a:t>
            </a:r>
            <a:r>
              <a:rPr lang="en-US" sz="1800" dirty="0"/>
              <a:t>(p-value)</a:t>
            </a:r>
          </a:p>
          <a:p>
            <a:r>
              <a:rPr lang="en-US" dirty="0"/>
              <a:t>Panels show</a:t>
            </a:r>
          </a:p>
          <a:p>
            <a:pPr lvl="1"/>
            <a:r>
              <a:rPr lang="en-US" sz="1800" dirty="0"/>
              <a:t>Enrichment scores for each system</a:t>
            </a:r>
          </a:p>
          <a:p>
            <a:pPr lvl="1"/>
            <a:r>
              <a:rPr lang="en-US" sz="1800" dirty="0"/>
              <a:t>Highest component subsystem score</a:t>
            </a:r>
          </a:p>
        </p:txBody>
      </p:sp>
    </p:spTree>
    <p:extLst>
      <p:ext uri="{BB962C8B-B14F-4D97-AF65-F5344CB8AC3E}">
        <p14:creationId xmlns:p14="http://schemas.microsoft.com/office/powerpoint/2010/main" val="11997110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91" y="127322"/>
            <a:ext cx="10120868" cy="6516546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870" y="1041720"/>
            <a:ext cx="4765872" cy="348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921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Omics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335088"/>
            <a:ext cx="8229600" cy="4689475"/>
          </a:xfrm>
        </p:spPr>
        <p:txBody>
          <a:bodyPr/>
          <a:lstStyle/>
          <a:p>
            <a:r>
              <a:rPr lang="en-US" dirty="0"/>
              <a:t>Interactive tool for analysis of omics data</a:t>
            </a:r>
          </a:p>
          <a:p>
            <a:pPr lvl="1"/>
            <a:r>
              <a:rPr lang="en-US" dirty="0"/>
              <a:t>Gene expression</a:t>
            </a:r>
          </a:p>
          <a:p>
            <a:pPr lvl="1"/>
            <a:r>
              <a:rPr lang="en-US" dirty="0"/>
              <a:t>Proteomics</a:t>
            </a:r>
          </a:p>
          <a:p>
            <a:pPr lvl="1"/>
            <a:r>
              <a:rPr lang="en-US" dirty="0"/>
              <a:t>Metabolomics</a:t>
            </a:r>
          </a:p>
          <a:p>
            <a:pPr lvl="1"/>
            <a:r>
              <a:rPr lang="en-US" dirty="0"/>
              <a:t>Reaction fluxes</a:t>
            </a:r>
          </a:p>
          <a:p>
            <a:endParaRPr lang="en-US" dirty="0"/>
          </a:p>
          <a:p>
            <a:r>
              <a:rPr lang="en-US" dirty="0"/>
              <a:t>Use cases:</a:t>
            </a:r>
          </a:p>
          <a:p>
            <a:pPr lvl="1"/>
            <a:r>
              <a:rPr lang="en-US" dirty="0"/>
              <a:t>Understand an omics dataset at multiple levels</a:t>
            </a:r>
          </a:p>
          <a:p>
            <a:pPr lvl="1"/>
            <a:r>
              <a:rPr lang="en-US" dirty="0"/>
              <a:t>High-level survey of responses of many cellular systems </a:t>
            </a:r>
          </a:p>
          <a:p>
            <a:pPr lvl="1"/>
            <a:r>
              <a:rPr lang="en-US" dirty="0"/>
              <a:t>Examine specific pathways, subsystems of interest in detail</a:t>
            </a:r>
          </a:p>
          <a:p>
            <a:pPr lvl="1"/>
            <a:r>
              <a:rPr lang="en-US" dirty="0"/>
              <a:t>Visualization provides quick understanding of quantitative behavior</a:t>
            </a:r>
          </a:p>
          <a:p>
            <a:pPr lvl="1"/>
            <a:r>
              <a:rPr lang="en-US" dirty="0"/>
              <a:t>Visually detect patterns missed by simple statistical filtering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6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the Omics Dashboard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349" y="1111170"/>
            <a:ext cx="8006154" cy="5405377"/>
          </a:xfrm>
        </p:spPr>
      </p:pic>
      <p:sp>
        <p:nvSpPr>
          <p:cNvPr id="5" name="Oval 4"/>
          <p:cNvSpPr/>
          <p:nvPr/>
        </p:nvSpPr>
        <p:spPr bwMode="auto">
          <a:xfrm>
            <a:off x="2835798" y="1597305"/>
            <a:ext cx="1539433" cy="324091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81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Dataset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/>
              <a:t>Escherichia coli</a:t>
            </a:r>
            <a:r>
              <a:rPr lang="en-US" dirty="0"/>
              <a:t> transcriptomics data</a:t>
            </a:r>
          </a:p>
          <a:p>
            <a:pPr lvl="1"/>
            <a:r>
              <a:rPr lang="en-US" dirty="0"/>
              <a:t>Von </a:t>
            </a:r>
            <a:r>
              <a:rPr lang="en-US" dirty="0" err="1"/>
              <a:t>Wulffen</a:t>
            </a:r>
            <a:r>
              <a:rPr lang="en-US" dirty="0"/>
              <a:t> et al </a:t>
            </a:r>
            <a:r>
              <a:rPr lang="en-US" i="1" dirty="0"/>
              <a:t>Genes</a:t>
            </a:r>
            <a:r>
              <a:rPr lang="en-US" dirty="0"/>
              <a:t> 8(3) 2017</a:t>
            </a:r>
          </a:p>
          <a:p>
            <a:endParaRPr lang="en-US" dirty="0"/>
          </a:p>
          <a:p>
            <a:r>
              <a:rPr lang="en-US" dirty="0"/>
              <a:t> 10 minute time course following shift from anaerobic to aerobic growth</a:t>
            </a:r>
          </a:p>
          <a:p>
            <a:endParaRPr lang="en-US" dirty="0"/>
          </a:p>
          <a:p>
            <a:r>
              <a:rPr lang="en-US" dirty="0"/>
              <a:t>Normalized average RNA-</a:t>
            </a:r>
            <a:r>
              <a:rPr lang="en-US" dirty="0" err="1"/>
              <a:t>seq</a:t>
            </a:r>
            <a:r>
              <a:rPr lang="en-US" dirty="0"/>
              <a:t> read counts on Y-axis</a:t>
            </a:r>
          </a:p>
        </p:txBody>
      </p:sp>
    </p:spTree>
    <p:extLst>
      <p:ext uri="{BB962C8B-B14F-4D97-AF65-F5344CB8AC3E}">
        <p14:creationId xmlns:p14="http://schemas.microsoft.com/office/powerpoint/2010/main" val="27888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of Omics Dashboard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588" y="1294448"/>
            <a:ext cx="2915783" cy="4986609"/>
          </a:xfrm>
        </p:spPr>
        <p:txBody>
          <a:bodyPr/>
          <a:lstStyle/>
          <a:p>
            <a:r>
              <a:rPr lang="en-US" dirty="0"/>
              <a:t>A series of </a:t>
            </a:r>
            <a:r>
              <a:rPr lang="en-US" b="1" dirty="0"/>
              <a:t>panels</a:t>
            </a:r>
            <a:r>
              <a:rPr lang="en-US" dirty="0"/>
              <a:t> summarize omics data for different cellular systems</a:t>
            </a:r>
          </a:p>
          <a:p>
            <a:endParaRPr lang="en-US" dirty="0"/>
          </a:p>
          <a:p>
            <a:r>
              <a:rPr lang="en-US" dirty="0"/>
              <a:t>Each panel contains a set of </a:t>
            </a:r>
            <a:r>
              <a:rPr lang="en-US" b="1" dirty="0"/>
              <a:t>plots </a:t>
            </a:r>
            <a:r>
              <a:rPr lang="en-US" dirty="0"/>
              <a:t>(subsystems)</a:t>
            </a:r>
          </a:p>
          <a:p>
            <a:endParaRPr lang="en-US" b="1" dirty="0"/>
          </a:p>
          <a:p>
            <a:r>
              <a:rPr lang="en-US" dirty="0"/>
              <a:t>Implemented in JavaScript, using Google Charts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371" y="1025611"/>
            <a:ext cx="6516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70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7" y="451346"/>
            <a:ext cx="8724750" cy="6241909"/>
          </a:xfrm>
        </p:spPr>
      </p:pic>
      <p:cxnSp>
        <p:nvCxnSpPr>
          <p:cNvPr id="18" name="Straight Arrow Connector 17"/>
          <p:cNvCxnSpPr/>
          <p:nvPr/>
        </p:nvCxnSpPr>
        <p:spPr bwMode="auto">
          <a:xfrm flipH="1">
            <a:off x="2222340" y="559925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766350" y="324092"/>
            <a:ext cx="24538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Colors correspond to </a:t>
            </a:r>
            <a:r>
              <a:rPr lang="en-US" dirty="0" err="1">
                <a:solidFill>
                  <a:srgbClr val="C00000"/>
                </a:solidFill>
              </a:rPr>
              <a:t>timepoints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59253" y="3140437"/>
            <a:ext cx="2581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Small dots correspond </a:t>
            </a:r>
            <a:r>
              <a:rPr lang="en-US">
                <a:solidFill>
                  <a:srgbClr val="C00000"/>
                </a:solidFill>
              </a:rPr>
              <a:t>to individual gene expression values</a:t>
            </a:r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5187248" y="5251929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 bwMode="auto">
          <a:xfrm flipH="1">
            <a:off x="5187248" y="4170039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 bwMode="auto">
          <a:xfrm flipH="1">
            <a:off x="5187248" y="5567967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flipH="1">
            <a:off x="2013996" y="4102866"/>
            <a:ext cx="480349" cy="164251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010518" y="3110635"/>
            <a:ext cx="22664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Large dots show average over all genes in subsystem</a:t>
            </a:r>
          </a:p>
        </p:txBody>
      </p:sp>
      <p:cxnSp>
        <p:nvCxnSpPr>
          <p:cNvPr id="28" name="Straight Arrow Connector 27"/>
          <p:cNvCxnSpPr/>
          <p:nvPr/>
        </p:nvCxnSpPr>
        <p:spPr bwMode="auto">
          <a:xfrm flipH="1">
            <a:off x="3449256" y="6407070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87" y="451346"/>
            <a:ext cx="8650787" cy="6157798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343876" y="1757642"/>
            <a:ext cx="28763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Bar height corresponds to sum </a:t>
            </a:r>
            <a:r>
              <a:rPr lang="en-US">
                <a:solidFill>
                  <a:srgbClr val="C00000"/>
                </a:solidFill>
              </a:rPr>
              <a:t>of expression values for all genes in subsystem</a:t>
            </a:r>
          </a:p>
        </p:txBody>
      </p:sp>
      <p:cxnSp>
        <p:nvCxnSpPr>
          <p:cNvPr id="30" name="Straight Arrow Connector 29"/>
          <p:cNvCxnSpPr/>
          <p:nvPr/>
        </p:nvCxnSpPr>
        <p:spPr bwMode="auto">
          <a:xfrm flipH="1">
            <a:off x="1738513" y="2275366"/>
            <a:ext cx="544010" cy="11575"/>
          </a:xfrm>
          <a:prstGeom prst="straightConnector1">
            <a:avLst/>
          </a:prstGeom>
          <a:ln w="53975">
            <a:solidFill>
              <a:srgbClr val="C0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557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6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Systems and Subsystems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Derived from</a:t>
            </a:r>
          </a:p>
          <a:p>
            <a:pPr lvl="1"/>
            <a:r>
              <a:rPr lang="en-US" dirty="0" err="1"/>
              <a:t>MetaCyc</a:t>
            </a:r>
            <a:r>
              <a:rPr lang="en-US" dirty="0"/>
              <a:t> Pathway Ontology (355 classes, many individual pathways)</a:t>
            </a:r>
          </a:p>
          <a:p>
            <a:pPr lvl="2"/>
            <a:r>
              <a:rPr lang="en-US" dirty="0"/>
              <a:t>E.g. Biosynthesis, Energy Metabolism, Cofactor Biosynthesis, TCA Cycle</a:t>
            </a:r>
          </a:p>
          <a:p>
            <a:pPr lvl="1"/>
            <a:r>
              <a:rPr lang="en-US" dirty="0"/>
              <a:t>Gene Ontology terms (80 terms)</a:t>
            </a:r>
          </a:p>
          <a:p>
            <a:pPr lvl="2"/>
            <a:r>
              <a:rPr lang="en-US" dirty="0"/>
              <a:t>Hand-curated subset, mostly Biological Process, some Cellular Component</a:t>
            </a:r>
          </a:p>
          <a:p>
            <a:pPr lvl="2"/>
            <a:r>
              <a:rPr lang="en-US" dirty="0"/>
              <a:t>E.g. Response to Stimulus, Biofilm, Protein Folding, Outer Membrane Proteins</a:t>
            </a:r>
          </a:p>
          <a:p>
            <a:pPr lvl="1"/>
            <a:r>
              <a:rPr lang="en-US" dirty="0"/>
              <a:t>Other</a:t>
            </a:r>
          </a:p>
          <a:p>
            <a:pPr lvl="2"/>
            <a:r>
              <a:rPr lang="en-US" dirty="0"/>
              <a:t>Transporters, Regulons, Sigma Factors</a:t>
            </a:r>
          </a:p>
          <a:p>
            <a:r>
              <a:rPr lang="en-US" dirty="0"/>
              <a:t>Organism-specific</a:t>
            </a:r>
          </a:p>
          <a:p>
            <a:r>
              <a:rPr lang="en-US" dirty="0"/>
              <a:t>Dataset-specific</a:t>
            </a:r>
          </a:p>
          <a:p>
            <a:r>
              <a:rPr lang="en-US" dirty="0"/>
              <a:t>Users can add or remove plots from any panel</a:t>
            </a:r>
          </a:p>
          <a:p>
            <a:r>
              <a:rPr lang="en-US" dirty="0"/>
              <a:t>Users can create new subsystems from gene set, pathway set, GO term</a:t>
            </a:r>
          </a:p>
        </p:txBody>
      </p:sp>
    </p:spTree>
    <p:extLst>
      <p:ext uri="{BB962C8B-B14F-4D97-AF65-F5344CB8AC3E}">
        <p14:creationId xmlns:p14="http://schemas.microsoft.com/office/powerpoint/2010/main" val="1084892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60" y="0"/>
            <a:ext cx="6528535" cy="6870875"/>
          </a:xfrm>
        </p:spPr>
      </p:pic>
    </p:spTree>
    <p:extLst>
      <p:ext uri="{BB962C8B-B14F-4D97-AF65-F5344CB8AC3E}">
        <p14:creationId xmlns:p14="http://schemas.microsoft.com/office/powerpoint/2010/main" val="1340946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Dashboard Top Level Display</a:t>
            </a: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3" y="1417638"/>
            <a:ext cx="4359974" cy="4728519"/>
          </a:xfrm>
        </p:spPr>
      </p:pic>
      <p:pic>
        <p:nvPicPr>
          <p:cNvPr id="13" name="Content Placeholder 1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857" y="1417638"/>
            <a:ext cx="4165966" cy="4933204"/>
          </a:xfrm>
        </p:spPr>
      </p:pic>
    </p:spTree>
    <p:extLst>
      <p:ext uri="{BB962C8B-B14F-4D97-AF65-F5344CB8AC3E}">
        <p14:creationId xmlns:p14="http://schemas.microsoft.com/office/powerpoint/2010/main" val="1761820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5">
      <a:dk1>
        <a:srgbClr val="4E4E4E"/>
      </a:dk1>
      <a:lt1>
        <a:srgbClr val="FFFFFF"/>
      </a:lt1>
      <a:dk2>
        <a:srgbClr val="4E4E4E"/>
      </a:dk2>
      <a:lt2>
        <a:srgbClr val="FFFFFF"/>
      </a:lt2>
      <a:accent1>
        <a:srgbClr val="0070C0"/>
      </a:accent1>
      <a:accent2>
        <a:srgbClr val="8C92BB"/>
      </a:accent2>
      <a:accent3>
        <a:srgbClr val="CF7646"/>
      </a:accent3>
      <a:accent4>
        <a:srgbClr val="E8A333"/>
      </a:accent4>
      <a:accent5>
        <a:srgbClr val="7030A0"/>
      </a:accent5>
      <a:accent6>
        <a:srgbClr val="2D2D8A"/>
      </a:accent6>
      <a:hlink>
        <a:srgbClr val="004080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PTools.thmx</Template>
  <TotalTime>7021</TotalTime>
  <Words>523</Words>
  <Application>Microsoft Macintosh PowerPoint</Application>
  <PresentationFormat>On-screen Show (4:3)</PresentationFormat>
  <Paragraphs>86</Paragraphs>
  <Slides>14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ＭＳ Ｐゴシック</vt:lpstr>
      <vt:lpstr>Arial</vt:lpstr>
      <vt:lpstr>Calibri</vt:lpstr>
      <vt:lpstr>Helvetica</vt:lpstr>
      <vt:lpstr>Wingdings</vt:lpstr>
      <vt:lpstr>Office Theme</vt:lpstr>
      <vt:lpstr>The Omics Dashboard </vt:lpstr>
      <vt:lpstr>Omics Dashboard</vt:lpstr>
      <vt:lpstr>Accessing the Omics Dashboard</vt:lpstr>
      <vt:lpstr>Sample Dataset</vt:lpstr>
      <vt:lpstr>Organization of Omics Dashboard</vt:lpstr>
      <vt:lpstr>PowerPoint Presentation</vt:lpstr>
      <vt:lpstr>Dashboard Systems and Subsystems</vt:lpstr>
      <vt:lpstr>PowerPoint Presentation</vt:lpstr>
      <vt:lpstr>Dashboard Top Level Display</vt:lpstr>
      <vt:lpstr>PowerPoint Presentation</vt:lpstr>
      <vt:lpstr>Other Capabilities</vt:lpstr>
      <vt:lpstr>Using the Dashboard </vt:lpstr>
      <vt:lpstr>Enrichment Analysis</vt:lpstr>
      <vt:lpstr>PowerPoint Presentation</vt:lpstr>
    </vt:vector>
  </TitlesOfParts>
  <Company>SRI International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Object Notification Subscriptions</dc:title>
  <dc:creator>Suzanne Paley</dc:creator>
  <cp:lastModifiedBy>PKarp</cp:lastModifiedBy>
  <cp:revision>66</cp:revision>
  <dcterms:created xsi:type="dcterms:W3CDTF">2016-05-20T14:50:12Z</dcterms:created>
  <dcterms:modified xsi:type="dcterms:W3CDTF">2019-06-09T01:33:29Z</dcterms:modified>
</cp:coreProperties>
</file>