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Masters/slideMaster2.xml" ContentType="application/vnd.openxmlformats-officedocument.presentationml.slideMaster+xml"/>
  <Override PartName="/ppt/slides/slide4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  <p:sldMasterId id="2147483662" r:id="rId2"/>
  </p:sldMasterIdLst>
  <p:notesMasterIdLst>
    <p:notesMasterId r:id="rId15"/>
  </p:notesMasterIdLst>
  <p:sldIdLst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8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18CD4-5834-CA47-80D1-CE51281E6D19}" type="datetimeFigureOut">
              <a:rPr lang="en-US" smtClean="0"/>
              <a:t>8/1/12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81F9E6-F7FC-1841-838F-536413D3F0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7A1431-547C-124B-AEC1-4A0B431000FF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6691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9A62D6-3E5E-BE42-B58D-29CF48BE2D42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510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4588" y="685800"/>
            <a:ext cx="4570412" cy="3429000"/>
          </a:xfrm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 bwMode="blackWhite">
      <p:bgPr>
        <a:gradFill rotWithShape="0">
          <a:gsLst>
            <a:gs pos="0">
              <a:srgbClr val="000000"/>
            </a:gs>
            <a:gs pos="100000">
              <a:srgbClr val="0066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Stone Serif 32 Pt bold italic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in Arial Bold 24pt</a:t>
            </a:r>
          </a:p>
          <a:p>
            <a:pPr lvl="1"/>
            <a:r>
              <a:rPr lang="en-US"/>
              <a:t>Points arial 24pt</a:t>
            </a:r>
          </a:p>
          <a:p>
            <a:pPr lvl="2"/>
            <a:r>
              <a:rPr lang="en-US"/>
              <a:t>Sub-points 20pt and bullet 50%</a:t>
            </a:r>
          </a:p>
          <a:p>
            <a:pPr lvl="2"/>
            <a:r>
              <a:rPr lang="en-US"/>
              <a:t>Additional sub point</a:t>
            </a:r>
          </a:p>
          <a:p>
            <a:pPr lvl="1"/>
            <a:r>
              <a:rPr lang="en-US"/>
              <a:t>footer area 14pt arial</a:t>
            </a:r>
          </a:p>
          <a:p>
            <a:pPr lvl="1"/>
            <a:r>
              <a:rPr lang="en-US"/>
              <a:t>text box to begin at 2.25 vertical 2.5 horizontal</a:t>
            </a:r>
          </a:p>
          <a:p>
            <a:pPr lvl="1"/>
            <a:r>
              <a:rPr lang="en-US"/>
              <a:t>title to be .75 vertical and .75 horizontal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2388" name="Rectangle 4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D8D8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Helvetica" charset="0"/>
            </a:endParaRPr>
          </a:p>
        </p:txBody>
      </p:sp>
      <p:sp>
        <p:nvSpPr>
          <p:cNvPr id="1552389" name="Text Box 5"/>
          <p:cNvSpPr txBox="1">
            <a:spLocks noChangeArrowheads="1"/>
          </p:cNvSpPr>
          <p:nvPr/>
        </p:nvSpPr>
        <p:spPr bwMode="auto">
          <a:xfrm>
            <a:off x="990600" y="6521450"/>
            <a:ext cx="38862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>
                <a:solidFill>
                  <a:srgbClr val="000000"/>
                </a:solidFill>
                <a:latin typeface="Helvetica" charset="0"/>
              </a:rPr>
              <a:t>SRI International Bioinformatics</a:t>
            </a:r>
          </a:p>
        </p:txBody>
      </p:sp>
      <p:sp>
        <p:nvSpPr>
          <p:cNvPr id="1552390" name="Text Box 6"/>
          <p:cNvSpPr txBox="1">
            <a:spLocks noChangeArrowheads="1"/>
          </p:cNvSpPr>
          <p:nvPr/>
        </p:nvSpPr>
        <p:spPr bwMode="auto">
          <a:xfrm>
            <a:off x="23813" y="6553200"/>
            <a:ext cx="457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0A497A2-480C-464A-A30A-917044C4B594}" type="slidenum">
              <a:rPr lang="en-US" sz="1200">
                <a:solidFill>
                  <a:srgbClr val="000000"/>
                </a:solidFill>
                <a:latin typeface="Helvetica" charset="0"/>
              </a:rPr>
              <a:pPr algn="ctr" defTabSz="914400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200">
              <a:solidFill>
                <a:srgbClr val="000000"/>
              </a:solidFill>
              <a:latin typeface="Helvetica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6477000"/>
            <a:ext cx="114300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l"/>
        <a:defRPr sz="2400" b="1">
          <a:solidFill>
            <a:srgbClr val="FFCC66"/>
          </a:solidFill>
          <a:latin typeface="+mn-lt"/>
          <a:ea typeface="ＭＳ Ｐゴシック" charset="-128"/>
          <a:cs typeface="ＭＳ Ｐゴシック" charset="-128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68000"/>
        <a:buFont typeface="Monotype Sorts" charset="2"/>
        <a:buChar char="l"/>
        <a:defRPr sz="2400">
          <a:solidFill>
            <a:schemeClr val="tx1"/>
          </a:solidFill>
          <a:latin typeface="Arial Narrow" charset="0"/>
          <a:ea typeface="ＭＳ Ｐゴシック" charset="-128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50000"/>
        <a:buFont typeface="Monotype Sorts" charset="2"/>
        <a:buChar char="u"/>
        <a:defRPr sz="2000">
          <a:solidFill>
            <a:schemeClr val="tx1"/>
          </a:solidFill>
          <a:latin typeface="Arial Narrow" charset="0"/>
          <a:ea typeface="ＭＳ Ｐゴシック" charset="-128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–"/>
        <a:defRPr sz="2000">
          <a:solidFill>
            <a:schemeClr val="tx1"/>
          </a:solidFill>
          <a:latin typeface="Arial Narrow" charset="0"/>
          <a:ea typeface="ＭＳ Ｐゴシック" charset="-128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 bwMode="blackWhite">
      <p:bgPr>
        <a:gradFill rotWithShape="0">
          <a:gsLst>
            <a:gs pos="0">
              <a:srgbClr val="000000"/>
            </a:gs>
            <a:gs pos="100000">
              <a:srgbClr val="0066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White">
          <a:xfrm>
            <a:off x="1219200" y="0"/>
            <a:ext cx="76962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Stone Serif 32 Pt bold italic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White">
          <a:xfrm>
            <a:off x="1219200" y="1524000"/>
            <a:ext cx="7696200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in Arial Bold 24pt</a:t>
            </a:r>
          </a:p>
          <a:p>
            <a:pPr lvl="1"/>
            <a:r>
              <a:rPr lang="en-US"/>
              <a:t>Points arial 24pt</a:t>
            </a:r>
          </a:p>
          <a:p>
            <a:pPr lvl="2"/>
            <a:r>
              <a:rPr lang="en-US"/>
              <a:t>Sub-points 20pt and bullet 50%</a:t>
            </a:r>
          </a:p>
          <a:p>
            <a:pPr lvl="2"/>
            <a:r>
              <a:rPr lang="en-US"/>
              <a:t>Additional sub point</a:t>
            </a:r>
          </a:p>
          <a:p>
            <a:pPr lvl="1"/>
            <a:r>
              <a:rPr lang="en-US"/>
              <a:t>footer area 14pt arial</a:t>
            </a:r>
          </a:p>
          <a:p>
            <a:pPr lvl="1"/>
            <a:r>
              <a:rPr lang="en-US"/>
              <a:t>text box to begin at 2.25 vertical 2.5 horizontal</a:t>
            </a:r>
          </a:p>
          <a:p>
            <a:pPr lvl="1"/>
            <a:r>
              <a:rPr lang="en-US"/>
              <a:t>title to be .75 vertical and .75 horizontal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2388" name="Rectangle 4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D8D8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Helvetica" charset="0"/>
            </a:endParaRPr>
          </a:p>
        </p:txBody>
      </p:sp>
      <p:sp>
        <p:nvSpPr>
          <p:cNvPr id="1552389" name="Text Box 5"/>
          <p:cNvSpPr txBox="1">
            <a:spLocks noChangeArrowheads="1"/>
          </p:cNvSpPr>
          <p:nvPr/>
        </p:nvSpPr>
        <p:spPr bwMode="auto">
          <a:xfrm>
            <a:off x="990600" y="6521450"/>
            <a:ext cx="38862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600" b="1">
                <a:solidFill>
                  <a:srgbClr val="000000"/>
                </a:solidFill>
                <a:latin typeface="Helvetica" charset="0"/>
              </a:rPr>
              <a:t>SRI International Bioinformatics</a:t>
            </a:r>
          </a:p>
        </p:txBody>
      </p:sp>
      <p:sp>
        <p:nvSpPr>
          <p:cNvPr id="1552390" name="Text Box 6"/>
          <p:cNvSpPr txBox="1">
            <a:spLocks noChangeArrowheads="1"/>
          </p:cNvSpPr>
          <p:nvPr/>
        </p:nvSpPr>
        <p:spPr bwMode="auto">
          <a:xfrm>
            <a:off x="23813" y="6553200"/>
            <a:ext cx="457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0A497A2-480C-464A-A30A-917044C4B594}" type="slidenum">
              <a:rPr lang="en-US" sz="1200">
                <a:solidFill>
                  <a:srgbClr val="000000"/>
                </a:solidFill>
                <a:latin typeface="Helvetica" charset="0"/>
              </a:rPr>
              <a:pPr algn="ctr" defTabSz="914400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200">
              <a:solidFill>
                <a:srgbClr val="000000"/>
              </a:solidFill>
              <a:latin typeface="Helvetica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6477000"/>
            <a:ext cx="1143000" cy="381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ransition spd="med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buClr>
          <a:srgbClr val="FFCC66"/>
        </a:buClr>
        <a:defRPr sz="3200" b="1" i="1">
          <a:solidFill>
            <a:srgbClr val="FFCC66"/>
          </a:solidFill>
          <a:latin typeface="Stone Serif" pitchFamily="18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charset="2"/>
        <a:buChar char="l"/>
        <a:defRPr sz="2400" b="1">
          <a:solidFill>
            <a:srgbClr val="FFCC66"/>
          </a:solidFill>
          <a:latin typeface="+mn-lt"/>
          <a:ea typeface="ＭＳ Ｐゴシック" charset="-128"/>
          <a:cs typeface="ＭＳ Ｐゴシック" charset="-128"/>
        </a:defRPr>
      </a:lvl1pPr>
      <a:lvl2pPr marL="692150" indent="-230188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68000"/>
        <a:buFont typeface="Monotype Sorts" charset="2"/>
        <a:buChar char="l"/>
        <a:defRPr sz="2400">
          <a:solidFill>
            <a:schemeClr val="tx1"/>
          </a:solidFill>
          <a:latin typeface="Arial Narrow" charset="0"/>
          <a:ea typeface="ＭＳ Ｐゴシック" charset="-128"/>
        </a:defRPr>
      </a:lvl2pPr>
      <a:lvl3pPr marL="1035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50000"/>
        <a:buFont typeface="Monotype Sorts" charset="2"/>
        <a:buChar char="u"/>
        <a:defRPr sz="2000">
          <a:solidFill>
            <a:schemeClr val="tx1"/>
          </a:solidFill>
          <a:latin typeface="Arial Narrow" charset="0"/>
          <a:ea typeface="ＭＳ Ｐゴシック" charset="-128"/>
        </a:defRPr>
      </a:lvl3pPr>
      <a:lvl4pPr marL="13779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–"/>
        <a:defRPr sz="2000">
          <a:solidFill>
            <a:schemeClr val="tx1"/>
          </a:solidFill>
          <a:latin typeface="Arial Narrow" charset="0"/>
          <a:ea typeface="ＭＳ Ｐゴシック" charset="-128"/>
        </a:defRPr>
      </a:lvl4pPr>
      <a:lvl5pPr marL="17208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5pPr>
      <a:lvl6pPr marL="21780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6pPr>
      <a:lvl7pPr marL="26352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7pPr>
      <a:lvl8pPr marL="30924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8pPr>
      <a:lvl9pPr marL="354965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SzPct val="100000"/>
        <a:buChar char="»"/>
        <a:defRPr sz="2000">
          <a:solidFill>
            <a:schemeClr val="tx1"/>
          </a:solidFill>
          <a:latin typeface="Arial Narrow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Web Services</a:t>
            </a:r>
            <a:endParaRPr lang="en-US" dirty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Visualization-Based Web Services – Cellular Overview Diagram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Highlighting the Cellular Overview Diagram</a:t>
            </a:r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biocyc.org/overviewsWeb/celOv.shtml?zoomlevel</a:t>
            </a:r>
            <a:r>
              <a:rPr lang="en-US" dirty="0" smtClean="0"/>
              <a:t>=&lt;integer&gt;&amp;</a:t>
            </a:r>
            <a:r>
              <a:rPr lang="en-US" dirty="0" err="1" smtClean="0"/>
              <a:t>orgid</a:t>
            </a:r>
            <a:r>
              <a:rPr lang="en-US" dirty="0" smtClean="0"/>
              <a:t>=&lt;</a:t>
            </a:r>
            <a:r>
              <a:rPr lang="en-US" dirty="0" err="1" smtClean="0"/>
              <a:t>orgid</a:t>
            </a:r>
            <a:r>
              <a:rPr lang="en-US" dirty="0" smtClean="0"/>
              <a:t>&gt;&amp;&lt;op&gt;=&lt;value&gt;</a:t>
            </a:r>
          </a:p>
          <a:p>
            <a:pPr lvl="1"/>
            <a:r>
              <a:rPr lang="en-US" dirty="0" err="1" smtClean="0"/>
              <a:t>Zoomlevel</a:t>
            </a:r>
            <a:r>
              <a:rPr lang="en-US" dirty="0" smtClean="0"/>
              <a:t> is integer, 0-6</a:t>
            </a:r>
          </a:p>
          <a:p>
            <a:pPr lvl="1"/>
            <a:r>
              <a:rPr lang="en-US" dirty="0" smtClean="0"/>
              <a:t>Op determines what gets highlighted (reactions, pathways, genes, compounds, proteins – all either name or substring)</a:t>
            </a:r>
          </a:p>
          <a:p>
            <a:r>
              <a:rPr lang="en-US" dirty="0" err="1" smtClean="0"/>
              <a:t>Omics</a:t>
            </a:r>
            <a:r>
              <a:rPr lang="en-US" dirty="0" smtClean="0"/>
              <a:t> data can be submitted using the GET method by supplying the URL for </a:t>
            </a:r>
            <a:r>
              <a:rPr lang="en-US" dirty="0" err="1" smtClean="0"/>
              <a:t>datafile</a:t>
            </a:r>
            <a:endParaRPr lang="en-US" dirty="0" smtClean="0"/>
          </a:p>
          <a:p>
            <a:r>
              <a:rPr lang="en-US" dirty="0" err="1" smtClean="0"/>
              <a:t>Omics</a:t>
            </a:r>
            <a:r>
              <a:rPr lang="en-US" dirty="0" smtClean="0"/>
              <a:t> data can be submitted using the POST method to upload a </a:t>
            </a:r>
            <a:r>
              <a:rPr lang="en-US" dirty="0" err="1" smtClean="0"/>
              <a:t>datafile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Visualization-Based Web Services – Pathway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pathway display</a:t>
            </a:r>
          </a:p>
          <a:p>
            <a:pPr lvl="1"/>
            <a:r>
              <a:rPr lang="en-US" dirty="0" smtClean="0"/>
              <a:t>Can customize detail level</a:t>
            </a:r>
          </a:p>
          <a:p>
            <a:pPr lvl="1"/>
            <a:r>
              <a:rPr lang="en-US" dirty="0" smtClean="0"/>
              <a:t>Can overlay </a:t>
            </a:r>
            <a:r>
              <a:rPr lang="en-US" dirty="0" err="1" smtClean="0"/>
              <a:t>omics</a:t>
            </a:r>
            <a:r>
              <a:rPr lang="en-US" dirty="0" smtClean="0"/>
              <a:t> data – submit URL via GET method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Table of pathways</a:t>
            </a:r>
          </a:p>
          <a:p>
            <a:pPr lvl="1"/>
            <a:r>
              <a:rPr lang="en-US" dirty="0" smtClean="0"/>
              <a:t>With or without </a:t>
            </a:r>
            <a:r>
              <a:rPr lang="en-US" dirty="0" err="1" smtClean="0"/>
              <a:t>omics</a:t>
            </a:r>
            <a:r>
              <a:rPr lang="en-US" dirty="0" smtClean="0"/>
              <a:t> </a:t>
            </a:r>
            <a:r>
              <a:rPr lang="en-US" smtClean="0"/>
              <a:t>data overlaid</a:t>
            </a:r>
          </a:p>
          <a:p>
            <a:pPr lvl="1"/>
            <a:r>
              <a:rPr lang="en-US" dirty="0" smtClean="0"/>
              <a:t>Specified pathways only</a:t>
            </a:r>
          </a:p>
          <a:p>
            <a:pPr lvl="1"/>
            <a:r>
              <a:rPr lang="en-US" dirty="0" smtClean="0"/>
              <a:t>All pathways that have a data value that exceeds threshold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eb-svcs-table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6444" r="-16444"/>
          <a:stretch>
            <a:fillRect/>
          </a:stretch>
        </p:blipFill>
        <p:spPr>
          <a:xfrm>
            <a:off x="-246669" y="196273"/>
            <a:ext cx="9824778" cy="6128327"/>
          </a:xfrm>
        </p:spPr>
      </p:pic>
    </p:spTree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</a:t>
            </a:r>
            <a:r>
              <a:rPr lang="en-US" dirty="0" smtClean="0"/>
              <a:t> Kinds of Web Services</a:t>
            </a:r>
            <a:endParaRPr lang="en-US" dirty="0"/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Data retrieval Web Services</a:t>
            </a:r>
          </a:p>
          <a:p>
            <a:pPr lvl="1"/>
            <a:r>
              <a:rPr lang="en-US" dirty="0" err="1" smtClean="0"/>
              <a:t>PTools</a:t>
            </a:r>
            <a:r>
              <a:rPr lang="en-US" dirty="0" smtClean="0"/>
              <a:t>-XML</a:t>
            </a:r>
          </a:p>
          <a:p>
            <a:pPr lvl="1"/>
            <a:r>
              <a:rPr lang="en-US" dirty="0" err="1" smtClean="0"/>
              <a:t>BioPAX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Visualization Web Services</a:t>
            </a:r>
          </a:p>
          <a:p>
            <a:pPr lvl="1"/>
            <a:r>
              <a:rPr lang="en-US" dirty="0" smtClean="0"/>
              <a:t>Overview highlights</a:t>
            </a:r>
          </a:p>
          <a:p>
            <a:pPr lvl="1"/>
            <a:r>
              <a:rPr lang="en-US" dirty="0" smtClean="0"/>
              <a:t>Generating pathway images</a:t>
            </a:r>
          </a:p>
          <a:p>
            <a:pPr lvl="1"/>
            <a:r>
              <a:rPr lang="en-US" dirty="0" smtClean="0"/>
              <a:t>Adding </a:t>
            </a:r>
            <a:r>
              <a:rPr lang="en-US" dirty="0" err="1" smtClean="0"/>
              <a:t>omics</a:t>
            </a:r>
            <a:r>
              <a:rPr lang="en-US" dirty="0" smtClean="0"/>
              <a:t> data to overviews or pathways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Resources:</a:t>
            </a:r>
          </a:p>
          <a:p>
            <a:pPr lvl="1"/>
            <a:r>
              <a:rPr lang="en-US" dirty="0" err="1" smtClean="0"/>
              <a:t>http://biocyc.org/web-services.shtml</a:t>
            </a:r>
            <a:endParaRPr lang="en-US" dirty="0" smtClean="0"/>
          </a:p>
          <a:p>
            <a:pPr lvl="1"/>
            <a:r>
              <a:rPr lang="en-US" dirty="0" smtClean="0"/>
              <a:t>Help -&gt; Website User Guide</a:t>
            </a:r>
          </a:p>
          <a:p>
            <a:endParaRPr lang="en-US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Ptools</a:t>
            </a:r>
            <a:r>
              <a:rPr lang="en-US" dirty="0" smtClean="0"/>
              <a:t>-XML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Closely follows Pathway Tools schema</a:t>
            </a:r>
          </a:p>
          <a:p>
            <a:r>
              <a:rPr lang="en-US" dirty="0" smtClean="0"/>
              <a:t>Element tags for frames</a:t>
            </a:r>
          </a:p>
          <a:p>
            <a:pPr lvl="1"/>
            <a:r>
              <a:rPr lang="en-US" dirty="0" smtClean="0"/>
              <a:t>Gene, Protein, Pathway, Reaction, Compound, Regulation, Transcription-Unit, Publication, etc.</a:t>
            </a:r>
          </a:p>
          <a:p>
            <a:pPr lvl="1"/>
            <a:r>
              <a:rPr lang="en-US" dirty="0" smtClean="0"/>
              <a:t>Contain </a:t>
            </a:r>
            <a:r>
              <a:rPr lang="en-US" dirty="0" err="1" smtClean="0"/>
              <a:t>orgid</a:t>
            </a:r>
            <a:r>
              <a:rPr lang="en-US" dirty="0" smtClean="0"/>
              <a:t> and </a:t>
            </a:r>
            <a:r>
              <a:rPr lang="en-US" dirty="0" err="1" smtClean="0"/>
              <a:t>frameid</a:t>
            </a:r>
            <a:r>
              <a:rPr lang="en-US" dirty="0" smtClean="0"/>
              <a:t> attributes</a:t>
            </a:r>
          </a:p>
          <a:p>
            <a:pPr lvl="1"/>
            <a:r>
              <a:rPr lang="en-US" dirty="0" smtClean="0"/>
              <a:t>Capitalized names</a:t>
            </a:r>
          </a:p>
          <a:p>
            <a:r>
              <a:rPr lang="en-US" dirty="0" smtClean="0"/>
              <a:t>Element tags for slots</a:t>
            </a:r>
          </a:p>
          <a:p>
            <a:pPr lvl="1"/>
            <a:r>
              <a:rPr lang="en-US" dirty="0" smtClean="0"/>
              <a:t>Values can be literals, embedded frame elements, or references to frame elements defined elsewhere in the document</a:t>
            </a:r>
          </a:p>
          <a:p>
            <a:pPr lvl="1"/>
            <a:r>
              <a:rPr lang="en-US" dirty="0" smtClean="0"/>
              <a:t>Lower-case names</a:t>
            </a:r>
          </a:p>
          <a:p>
            <a:r>
              <a:rPr lang="en-US" dirty="0" smtClean="0"/>
              <a:t>Metadata tag describes query, PGDB, number of results.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Ptools</a:t>
            </a:r>
            <a:r>
              <a:rPr lang="en-US" dirty="0" smtClean="0"/>
              <a:t>-XML Queries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Retrieve a single object by frame id</a:t>
            </a:r>
          </a:p>
          <a:p>
            <a:pPr lvl="1"/>
            <a:r>
              <a:rPr lang="en-US" dirty="0" smtClean="0"/>
              <a:t>Specify PGDB, frame-id, detail-level (defaults to full detail)</a:t>
            </a:r>
          </a:p>
          <a:p>
            <a:pPr lvl="1">
              <a:buNone/>
            </a:pPr>
            <a:r>
              <a:rPr lang="en-US" dirty="0" smtClean="0"/>
              <a:t>http://</a:t>
            </a:r>
            <a:r>
              <a:rPr lang="en-US" dirty="0" err="1" smtClean="0"/>
              <a:t>biocyc.org/getxml?</a:t>
            </a:r>
            <a:r>
              <a:rPr lang="en-US" i="1" dirty="0" err="1" smtClean="0"/>
              <a:t>[ORGID]</a:t>
            </a:r>
            <a:r>
              <a:rPr lang="en-US" dirty="0" err="1" smtClean="0"/>
              <a:t>:</a:t>
            </a:r>
            <a:r>
              <a:rPr lang="en-US" i="1" dirty="0" err="1" smtClean="0"/>
              <a:t>[FRAMEID</a:t>
            </a:r>
            <a:r>
              <a:rPr lang="en-US" i="1" dirty="0" smtClean="0"/>
              <a:t>]</a:t>
            </a:r>
          </a:p>
          <a:p>
            <a:pPr lvl="1">
              <a:buNone/>
            </a:pPr>
            <a:r>
              <a:rPr lang="en-US" dirty="0" smtClean="0"/>
              <a:t>http://</a:t>
            </a:r>
            <a:r>
              <a:rPr lang="en-US" dirty="0" err="1" smtClean="0"/>
              <a:t>biocyc.org/getxml?id</a:t>
            </a:r>
            <a:r>
              <a:rPr lang="en-US" dirty="0" smtClean="0"/>
              <a:t>=</a:t>
            </a:r>
            <a:r>
              <a:rPr lang="en-US" i="1" dirty="0" smtClean="0"/>
              <a:t>[</a:t>
            </a:r>
            <a:r>
              <a:rPr lang="en-US" i="1" dirty="0" err="1" smtClean="0"/>
              <a:t>ORGID]</a:t>
            </a:r>
            <a:r>
              <a:rPr lang="en-US" dirty="0" err="1" smtClean="0"/>
              <a:t>:</a:t>
            </a:r>
            <a:r>
              <a:rPr lang="en-US" i="1" dirty="0" err="1" smtClean="0"/>
              <a:t>[FRAMEID]</a:t>
            </a:r>
            <a:r>
              <a:rPr lang="en-US" dirty="0" err="1" smtClean="0"/>
              <a:t>&amp;detail</a:t>
            </a:r>
            <a:r>
              <a:rPr lang="en-US" dirty="0" smtClean="0"/>
              <a:t>=</a:t>
            </a:r>
            <a:r>
              <a:rPr lang="en-US" i="1" dirty="0" smtClean="0"/>
              <a:t>[</a:t>
            </a:r>
            <a:r>
              <a:rPr lang="en-US" i="1" dirty="0" err="1" smtClean="0"/>
              <a:t>none|low|full</a:t>
            </a:r>
            <a:r>
              <a:rPr lang="en-US" i="1" dirty="0" smtClean="0"/>
              <a:t>]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biocyc.org/getxml?BSUB:GLYCOLYSIS</a:t>
            </a:r>
            <a:endParaRPr lang="en-US" dirty="0" smtClean="0"/>
          </a:p>
          <a:p>
            <a:pPr lvl="2"/>
            <a:r>
              <a:rPr lang="en-US" dirty="0" smtClean="0"/>
              <a:t>Retrieve the </a:t>
            </a:r>
            <a:r>
              <a:rPr lang="en-US" dirty="0" err="1" smtClean="0"/>
              <a:t>glycolysis</a:t>
            </a:r>
            <a:r>
              <a:rPr lang="en-US" dirty="0" smtClean="0"/>
              <a:t> pathway from Bacillus </a:t>
            </a:r>
            <a:r>
              <a:rPr lang="en-US" dirty="0" err="1" smtClean="0"/>
              <a:t>subtilis</a:t>
            </a:r>
            <a:endParaRPr lang="en-US" dirty="0" smtClean="0"/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biocyc.org/getxml?id</a:t>
            </a:r>
            <a:r>
              <a:rPr lang="en-US" dirty="0" smtClean="0"/>
              <a:t>=META:ASPARTATEKIN-RXN</a:t>
            </a:r>
          </a:p>
          <a:p>
            <a:pPr lvl="2"/>
            <a:r>
              <a:rPr lang="en-US" dirty="0" smtClean="0"/>
              <a:t>Retrieve the </a:t>
            </a:r>
            <a:r>
              <a:rPr lang="en-US" dirty="0" err="1" smtClean="0"/>
              <a:t>aspartate</a:t>
            </a:r>
            <a:r>
              <a:rPr lang="en-US" dirty="0" smtClean="0"/>
              <a:t> </a:t>
            </a:r>
            <a:r>
              <a:rPr lang="en-US" dirty="0" err="1" smtClean="0"/>
              <a:t>kinase</a:t>
            </a:r>
            <a:r>
              <a:rPr lang="en-US" dirty="0" smtClean="0"/>
              <a:t> reaction from </a:t>
            </a:r>
            <a:r>
              <a:rPr lang="en-US" dirty="0" err="1" smtClean="0"/>
              <a:t>MetaCyc</a:t>
            </a:r>
            <a:endParaRPr lang="en-US" dirty="0" smtClean="0"/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biocyc.org/getxml?id</a:t>
            </a:r>
            <a:r>
              <a:rPr lang="en-US" dirty="0" smtClean="0"/>
              <a:t>=ECOLI:TRYPSYN-</a:t>
            </a:r>
            <a:r>
              <a:rPr lang="en-US" dirty="0" err="1" smtClean="0"/>
              <a:t>APROTEIN&amp;detail</a:t>
            </a:r>
            <a:r>
              <a:rPr lang="en-US" dirty="0" smtClean="0"/>
              <a:t>=low</a:t>
            </a:r>
          </a:p>
          <a:p>
            <a:pPr lvl="2"/>
            <a:r>
              <a:rPr lang="en-US" dirty="0" smtClean="0"/>
              <a:t>Retrieve the </a:t>
            </a:r>
            <a:r>
              <a:rPr lang="en-US" dirty="0" err="1" smtClean="0"/>
              <a:t>trpA</a:t>
            </a:r>
            <a:r>
              <a:rPr lang="en-US" dirty="0" smtClean="0"/>
              <a:t> gene product from </a:t>
            </a:r>
            <a:r>
              <a:rPr lang="en-US" dirty="0" err="1" smtClean="0"/>
              <a:t>EcoCyc</a:t>
            </a:r>
            <a:r>
              <a:rPr lang="en-US" dirty="0" smtClean="0"/>
              <a:t> at low detail level</a:t>
            </a:r>
          </a:p>
        </p:txBody>
      </p:sp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Ptools</a:t>
            </a:r>
            <a:r>
              <a:rPr lang="en-US" dirty="0" smtClean="0"/>
              <a:t>-XML Queries – API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subset of API functions available by web services</a:t>
            </a:r>
          </a:p>
          <a:p>
            <a:pPr lvl="1"/>
            <a:r>
              <a:rPr lang="en-US" dirty="0" smtClean="0"/>
              <a:t>E.g. pathways-of-gene, compounds-of-pathway, genes-regulated-by-gene, etc.</a:t>
            </a:r>
          </a:p>
          <a:p>
            <a:pPr lvl="1"/>
            <a:r>
              <a:rPr lang="en-US" dirty="0" smtClean="0"/>
              <a:t>Full list available at </a:t>
            </a:r>
            <a:r>
              <a:rPr lang="en-US" dirty="0" err="1" smtClean="0"/>
              <a:t>http://biocyc.org/web-services.shtml</a:t>
            </a:r>
            <a:endParaRPr lang="en-US" dirty="0" smtClean="0"/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biocyc.org/apixml?fn</a:t>
            </a:r>
            <a:r>
              <a:rPr lang="en-US" dirty="0" smtClean="0"/>
              <a:t>=[API-</a:t>
            </a:r>
            <a:r>
              <a:rPr lang="en-US" dirty="0" err="1" smtClean="0"/>
              <a:t>FN]&amp;id</a:t>
            </a:r>
            <a:r>
              <a:rPr lang="en-US" dirty="0" smtClean="0"/>
              <a:t>=[</a:t>
            </a:r>
            <a:r>
              <a:rPr lang="en-US" dirty="0" err="1" smtClean="0"/>
              <a:t>ORGID]:[FRAMEID]&amp;detail</a:t>
            </a:r>
            <a:r>
              <a:rPr lang="en-US" dirty="0" smtClean="0"/>
              <a:t>=[</a:t>
            </a:r>
            <a:r>
              <a:rPr lang="en-US" dirty="0" err="1" smtClean="0"/>
              <a:t>none|low|full</a:t>
            </a:r>
            <a:r>
              <a:rPr lang="en-US" dirty="0" smtClean="0"/>
              <a:t>]</a:t>
            </a:r>
          </a:p>
          <a:p>
            <a:r>
              <a:rPr lang="en-US" dirty="0" smtClean="0"/>
              <a:t>Detail level:</a:t>
            </a:r>
          </a:p>
          <a:p>
            <a:pPr lvl="1"/>
            <a:r>
              <a:rPr lang="en-US" dirty="0" smtClean="0"/>
              <a:t>None: Frame references (</a:t>
            </a:r>
            <a:r>
              <a:rPr lang="en-US" dirty="0" err="1" smtClean="0"/>
              <a:t>orgid</a:t>
            </a:r>
            <a:r>
              <a:rPr lang="en-US" dirty="0" smtClean="0"/>
              <a:t> and </a:t>
            </a:r>
            <a:r>
              <a:rPr lang="en-US" dirty="0" err="1" smtClean="0"/>
              <a:t>frameid</a:t>
            </a:r>
            <a:r>
              <a:rPr lang="en-US" dirty="0" smtClean="0"/>
              <a:t>) only</a:t>
            </a:r>
          </a:p>
          <a:p>
            <a:pPr lvl="1"/>
            <a:r>
              <a:rPr lang="en-US" dirty="0" smtClean="0"/>
              <a:t>Low: Only selected slots and frame references included</a:t>
            </a:r>
          </a:p>
          <a:p>
            <a:pPr lvl="2"/>
            <a:r>
              <a:rPr lang="en-US" dirty="0" smtClean="0"/>
              <a:t>This is the default for queries that potentially return multiple frames</a:t>
            </a:r>
          </a:p>
          <a:p>
            <a:pPr lvl="1"/>
            <a:r>
              <a:rPr lang="en-US" dirty="0" smtClean="0"/>
              <a:t>Full: All supported slots, with embedded frames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Ptools</a:t>
            </a:r>
            <a:r>
              <a:rPr lang="en-US" dirty="0" smtClean="0"/>
              <a:t>-XML – Example API Queries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biocyc.org/apixml?fn</a:t>
            </a:r>
            <a:r>
              <a:rPr lang="en-US" dirty="0" smtClean="0"/>
              <a:t>=genes-of-</a:t>
            </a:r>
            <a:r>
              <a:rPr lang="en-US" dirty="0" err="1" smtClean="0"/>
              <a:t>pathway&amp;id</a:t>
            </a:r>
            <a:r>
              <a:rPr lang="en-US" dirty="0" smtClean="0"/>
              <a:t>=BSUB:GLYCOLYSIS</a:t>
            </a:r>
          </a:p>
          <a:p>
            <a:pPr lvl="1"/>
            <a:r>
              <a:rPr lang="en-US" dirty="0" smtClean="0"/>
              <a:t>Retrieve the genes that participate in the </a:t>
            </a:r>
            <a:r>
              <a:rPr lang="en-US" dirty="0" err="1" smtClean="0"/>
              <a:t>glycolysis</a:t>
            </a:r>
            <a:r>
              <a:rPr lang="en-US" dirty="0" smtClean="0"/>
              <a:t> pathway in Bacillus </a:t>
            </a:r>
            <a:r>
              <a:rPr lang="en-US" dirty="0" err="1" smtClean="0"/>
              <a:t>subtilis</a:t>
            </a:r>
            <a:r>
              <a:rPr lang="en-US" dirty="0" smtClean="0"/>
              <a:t>.  Results are provided at low detail level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biocyc.org/apixml?fn</a:t>
            </a:r>
            <a:r>
              <a:rPr lang="en-US" dirty="0" smtClean="0"/>
              <a:t>=genes-regulated-by-</a:t>
            </a:r>
            <a:r>
              <a:rPr lang="en-US" dirty="0" err="1" smtClean="0"/>
              <a:t>gene&amp;id</a:t>
            </a:r>
            <a:r>
              <a:rPr lang="en-US" dirty="0" smtClean="0"/>
              <a:t>=ECOLI:EG10164&amp;detail=none</a:t>
            </a:r>
          </a:p>
          <a:p>
            <a:pPr lvl="1"/>
            <a:r>
              <a:rPr lang="en-US" dirty="0" smtClean="0"/>
              <a:t>Retrieve the set of genes (IDs only) regulated by the </a:t>
            </a:r>
            <a:r>
              <a:rPr lang="en-US" dirty="0" err="1" smtClean="0"/>
              <a:t>crp</a:t>
            </a:r>
            <a:r>
              <a:rPr lang="en-US" dirty="0" smtClean="0"/>
              <a:t> gene in </a:t>
            </a:r>
            <a:r>
              <a:rPr lang="en-US" dirty="0" err="1" smtClean="0"/>
              <a:t>EcoCyc</a:t>
            </a:r>
            <a:endParaRPr lang="en-US" dirty="0" smtClean="0"/>
          </a:p>
          <a:p>
            <a:r>
              <a:rPr lang="en-US" dirty="0" smtClean="0"/>
              <a:t>http://</a:t>
            </a:r>
            <a:r>
              <a:rPr lang="en-US" dirty="0" err="1" smtClean="0"/>
              <a:t>biocyc.org/apixml?fn</a:t>
            </a:r>
            <a:r>
              <a:rPr lang="en-US" dirty="0" smtClean="0"/>
              <a:t>=enzymes-of-</a:t>
            </a:r>
            <a:r>
              <a:rPr lang="en-US" dirty="0" err="1" smtClean="0"/>
              <a:t>reaction&amp;id</a:t>
            </a:r>
            <a:r>
              <a:rPr lang="en-US" dirty="0" smtClean="0"/>
              <a:t>=META:TRYPSYN-</a:t>
            </a:r>
            <a:r>
              <a:rPr lang="en-US" dirty="0" err="1" smtClean="0"/>
              <a:t>RXN&amp;detail</a:t>
            </a:r>
            <a:r>
              <a:rPr lang="en-US" dirty="0" smtClean="0"/>
              <a:t>=full</a:t>
            </a:r>
          </a:p>
          <a:p>
            <a:pPr lvl="1"/>
            <a:r>
              <a:rPr lang="en-US" dirty="0" smtClean="0"/>
              <a:t>Get detailed information on all enzymes in </a:t>
            </a:r>
            <a:r>
              <a:rPr lang="en-US" dirty="0" err="1" smtClean="0"/>
              <a:t>MetaCyc</a:t>
            </a:r>
            <a:r>
              <a:rPr lang="en-US" dirty="0" smtClean="0"/>
              <a:t> that catalyze the tryptophan </a:t>
            </a:r>
            <a:r>
              <a:rPr lang="en-US" dirty="0" err="1" smtClean="0"/>
              <a:t>synthase</a:t>
            </a:r>
            <a:r>
              <a:rPr lang="en-US" dirty="0" smtClean="0"/>
              <a:t> reaction</a:t>
            </a:r>
          </a:p>
        </p:txBody>
      </p:sp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Ptools</a:t>
            </a:r>
            <a:r>
              <a:rPr lang="en-US" dirty="0" smtClean="0"/>
              <a:t>-XML – </a:t>
            </a:r>
            <a:r>
              <a:rPr lang="en-US" dirty="0" err="1" smtClean="0"/>
              <a:t>BioVelo</a:t>
            </a:r>
            <a:r>
              <a:rPr lang="en-US" dirty="0" smtClean="0"/>
              <a:t> Queries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143000"/>
            <a:ext cx="7696200" cy="48006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A subset of </a:t>
            </a:r>
            <a:r>
              <a:rPr lang="en-US" dirty="0" err="1" smtClean="0"/>
              <a:t>BioVelo</a:t>
            </a:r>
            <a:r>
              <a:rPr lang="en-US" dirty="0" smtClean="0"/>
              <a:t> supported by web services</a:t>
            </a:r>
          </a:p>
          <a:p>
            <a:pPr lvl="1"/>
            <a:r>
              <a:rPr lang="en-US" dirty="0" smtClean="0"/>
              <a:t>Only </a:t>
            </a:r>
            <a:r>
              <a:rPr lang="en-US" dirty="0" err="1" smtClean="0"/>
              <a:t>BioVelo</a:t>
            </a:r>
            <a:r>
              <a:rPr lang="en-US" dirty="0" smtClean="0"/>
              <a:t> queries that return a single list of frames</a:t>
            </a:r>
          </a:p>
          <a:p>
            <a:pPr lvl="1"/>
            <a:r>
              <a:rPr lang="en-US" dirty="0" smtClean="0"/>
              <a:t>Queries must be properly escaped for HTML</a:t>
            </a:r>
          </a:p>
          <a:p>
            <a:r>
              <a:rPr lang="en-US" dirty="0" smtClean="0"/>
              <a:t>Resources for constructing </a:t>
            </a:r>
            <a:r>
              <a:rPr lang="en-US" dirty="0" err="1" smtClean="0"/>
              <a:t>BioVelo</a:t>
            </a:r>
            <a:r>
              <a:rPr lang="en-US" dirty="0" smtClean="0"/>
              <a:t> queries:</a:t>
            </a:r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biocyc.org/bioveloLanguage.shtml</a:t>
            </a:r>
            <a:endParaRPr lang="en-US" dirty="0" smtClean="0"/>
          </a:p>
          <a:p>
            <a:pPr lvl="1"/>
            <a:r>
              <a:rPr lang="en-US" dirty="0" smtClean="0"/>
              <a:t>Search -&gt;Advanced, Switch to Free Form Advanced Query Page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biocyc.org?xmlquery?[QUERY</a:t>
            </a:r>
            <a:r>
              <a:rPr lang="en-US" dirty="0" smtClean="0"/>
              <a:t>] or</a:t>
            </a:r>
          </a:p>
          <a:p>
            <a:pPr>
              <a:buNone/>
            </a:pPr>
            <a:r>
              <a:rPr lang="en-US" dirty="0" smtClean="0"/>
              <a:t>   http://</a:t>
            </a:r>
            <a:r>
              <a:rPr lang="en-US" dirty="0" err="1" smtClean="0"/>
              <a:t>biocyc.org?xmlquery?query</a:t>
            </a:r>
            <a:r>
              <a:rPr lang="en-US" dirty="0" smtClean="0"/>
              <a:t>=[</a:t>
            </a:r>
            <a:r>
              <a:rPr lang="en-US" dirty="0" err="1" smtClean="0"/>
              <a:t>QUERY]&amp;detail</a:t>
            </a:r>
            <a:r>
              <a:rPr lang="en-US" dirty="0" smtClean="0"/>
              <a:t>=[</a:t>
            </a:r>
            <a:r>
              <a:rPr lang="en-US" dirty="0" err="1" smtClean="0"/>
              <a:t>none|low|full</a:t>
            </a:r>
            <a:r>
              <a:rPr lang="en-US" dirty="0" smtClean="0"/>
              <a:t>]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Ptools</a:t>
            </a:r>
            <a:r>
              <a:rPr lang="en-US" dirty="0" smtClean="0"/>
              <a:t>-XML – </a:t>
            </a:r>
            <a:r>
              <a:rPr lang="en-US" dirty="0" err="1" smtClean="0"/>
              <a:t>BioVelo</a:t>
            </a:r>
            <a:r>
              <a:rPr lang="en-US" dirty="0" smtClean="0"/>
              <a:t>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biocyc.org/xmlquery?[x:x</a:t>
            </a:r>
            <a:r>
              <a:rPr lang="en-US" dirty="0" smtClean="0"/>
              <a:t>&lt;-</a:t>
            </a:r>
            <a:r>
              <a:rPr lang="en-US" dirty="0" err="1" smtClean="0"/>
              <a:t>ecoli^^pathways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Retrieve the complete set of pathways in </a:t>
            </a:r>
            <a:r>
              <a:rPr lang="en-US" dirty="0" err="1" smtClean="0"/>
              <a:t>EcoCyc</a:t>
            </a:r>
            <a:endParaRPr lang="en-US" dirty="0" smtClean="0"/>
          </a:p>
          <a:p>
            <a:r>
              <a:rPr lang="en-US" dirty="0" smtClean="0"/>
              <a:t>http://</a:t>
            </a:r>
            <a:r>
              <a:rPr lang="en-US" dirty="0" err="1" smtClean="0"/>
              <a:t>biocyc.org/xmlquery?query</a:t>
            </a:r>
            <a:r>
              <a:rPr lang="en-US" dirty="0" smtClean="0"/>
              <a:t>=[</a:t>
            </a:r>
            <a:r>
              <a:rPr lang="en-US" dirty="0" err="1" smtClean="0"/>
              <a:t>x:x</a:t>
            </a:r>
            <a:r>
              <a:rPr lang="en-US" dirty="0" smtClean="0"/>
              <a:t>&lt;-</a:t>
            </a:r>
            <a:r>
              <a:rPr lang="en-US" dirty="0" err="1" smtClean="0"/>
              <a:t>ecoli^^genes,x^name</a:t>
            </a:r>
            <a:r>
              <a:rPr lang="en-US" dirty="0" smtClean="0"/>
              <a:t>=“</a:t>
            </a:r>
            <a:r>
              <a:rPr lang="en-US" dirty="0" err="1" smtClean="0"/>
              <a:t>trpA”]&amp;detail</a:t>
            </a:r>
            <a:r>
              <a:rPr lang="en-US" dirty="0" smtClean="0"/>
              <a:t>=full</a:t>
            </a:r>
          </a:p>
          <a:p>
            <a:pPr lvl="1"/>
            <a:r>
              <a:rPr lang="en-US" dirty="0" smtClean="0"/>
              <a:t>Retrieve detailed information about the </a:t>
            </a:r>
            <a:r>
              <a:rPr lang="en-US" dirty="0" err="1" smtClean="0"/>
              <a:t>gene(s</a:t>
            </a:r>
            <a:r>
              <a:rPr lang="en-US" dirty="0" smtClean="0"/>
              <a:t>) in </a:t>
            </a:r>
            <a:r>
              <a:rPr lang="en-US" dirty="0" err="1" smtClean="0"/>
              <a:t>EcoCyc</a:t>
            </a:r>
            <a:r>
              <a:rPr lang="en-US" dirty="0" smtClean="0"/>
              <a:t> that have the name “</a:t>
            </a:r>
            <a:r>
              <a:rPr lang="en-US" dirty="0" err="1" smtClean="0"/>
              <a:t>trpA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biocyc.org/xmlquery?dbs</a:t>
            </a:r>
            <a:endParaRPr lang="en-US" dirty="0" smtClean="0"/>
          </a:p>
          <a:p>
            <a:pPr lvl="1"/>
            <a:r>
              <a:rPr lang="en-US" dirty="0" smtClean="0"/>
              <a:t>Retrieve the list of available </a:t>
            </a:r>
            <a:r>
              <a:rPr lang="en-US" dirty="0" err="1" smtClean="0"/>
              <a:t>PGDBs</a:t>
            </a:r>
            <a:endParaRPr lang="en-US" dirty="0" smtClean="0"/>
          </a:p>
          <a:p>
            <a:r>
              <a:rPr lang="en-US" dirty="0" smtClean="0"/>
              <a:t>http://</a:t>
            </a:r>
            <a:r>
              <a:rPr lang="en-US" dirty="0" err="1" smtClean="0"/>
              <a:t>biocyc.org/xmlquery?[x:x</a:t>
            </a:r>
            <a:r>
              <a:rPr lang="en-US" dirty="0" smtClean="0"/>
              <a:t>&lt;-</a:t>
            </a:r>
            <a:r>
              <a:rPr lang="en-US" dirty="0" err="1" smtClean="0"/>
              <a:t>meta^^proteins,”aspartate</a:t>
            </a:r>
            <a:r>
              <a:rPr lang="en-US" dirty="0" smtClean="0"/>
              <a:t>” </a:t>
            </a:r>
            <a:r>
              <a:rPr lang="en-US" dirty="0" err="1" smtClean="0"/>
              <a:t>instringci</a:t>
            </a:r>
            <a:r>
              <a:rPr lang="en-US" dirty="0" smtClean="0"/>
              <a:t> </a:t>
            </a:r>
            <a:r>
              <a:rPr lang="en-US" dirty="0" err="1" smtClean="0"/>
              <a:t>x^names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/>
              <a:t>Retrieve the set of proteins in </a:t>
            </a:r>
            <a:r>
              <a:rPr lang="en-US" dirty="0" err="1" smtClean="0"/>
              <a:t>MetaCyc</a:t>
            </a:r>
            <a:r>
              <a:rPr lang="en-US" dirty="0" smtClean="0"/>
              <a:t> that have the word “</a:t>
            </a:r>
            <a:r>
              <a:rPr lang="en-US" dirty="0" err="1" smtClean="0"/>
              <a:t>aspartate</a:t>
            </a:r>
            <a:r>
              <a:rPr lang="en-US" dirty="0" smtClean="0"/>
              <a:t>” in their common-name or synonyms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BioPAX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BioPAX</a:t>
            </a:r>
            <a:r>
              <a:rPr lang="en-US" dirty="0" smtClean="0"/>
              <a:t> is an XML-based standard for exchange of pathway data – see http://</a:t>
            </a:r>
            <a:r>
              <a:rPr lang="en-US" dirty="0" err="1" smtClean="0"/>
              <a:t>biopax.org</a:t>
            </a:r>
            <a:endParaRPr lang="en-US" dirty="0" smtClean="0"/>
          </a:p>
          <a:p>
            <a:r>
              <a:rPr lang="en-US" dirty="0" smtClean="0"/>
              <a:t>Two different </a:t>
            </a:r>
            <a:r>
              <a:rPr lang="en-US" dirty="0" err="1" smtClean="0"/>
              <a:t>BioPAX</a:t>
            </a:r>
            <a:r>
              <a:rPr lang="en-US" dirty="0" smtClean="0"/>
              <a:t> formats: level 2 and level 3</a:t>
            </a:r>
          </a:p>
          <a:p>
            <a:pPr lvl="1"/>
            <a:r>
              <a:rPr lang="en-US" dirty="0" smtClean="0"/>
              <a:t>If not specified, default is level 3</a:t>
            </a:r>
          </a:p>
          <a:p>
            <a:r>
              <a:rPr lang="en-US" dirty="0" err="1" smtClean="0"/>
              <a:t>http://biocyc.org/[ORGID]/pathway-biopax?type</a:t>
            </a:r>
            <a:r>
              <a:rPr lang="en-US" dirty="0" smtClean="0"/>
              <a:t>=[2|3]&amp;object=[PATHWAY]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err="1" smtClean="0"/>
              <a:t>http://biocyc.org/META/pathway-biopax?object</a:t>
            </a:r>
            <a:r>
              <a:rPr lang="en-US" dirty="0" smtClean="0"/>
              <a:t>=PWY-5025</a:t>
            </a:r>
          </a:p>
          <a:p>
            <a:pPr lvl="2"/>
            <a:r>
              <a:rPr lang="en-US" dirty="0" smtClean="0"/>
              <a:t>Retrieve the IAA biosynthesis pathway in </a:t>
            </a:r>
            <a:r>
              <a:rPr lang="en-US" dirty="0" err="1" smtClean="0"/>
              <a:t>MetaCyc</a:t>
            </a:r>
            <a:r>
              <a:rPr lang="en-US" dirty="0" smtClean="0"/>
              <a:t> in </a:t>
            </a:r>
            <a:r>
              <a:rPr lang="en-US" dirty="0" err="1" smtClean="0"/>
              <a:t>BioPAX</a:t>
            </a:r>
            <a:r>
              <a:rPr lang="en-US" dirty="0" smtClean="0"/>
              <a:t> level 3 format</a:t>
            </a:r>
          </a:p>
          <a:p>
            <a:pPr lvl="1"/>
            <a:r>
              <a:rPr lang="en-US" dirty="0" smtClean="0"/>
              <a:t>http://biocyc.org/AFER243159/pathway-biopax?type=2&amp;object=CYSTSYN-PWY</a:t>
            </a:r>
          </a:p>
          <a:p>
            <a:pPr lvl="2"/>
            <a:r>
              <a:rPr lang="en-US" dirty="0" smtClean="0"/>
              <a:t>Retrieve the </a:t>
            </a:r>
            <a:r>
              <a:rPr lang="en-US" dirty="0" err="1" smtClean="0"/>
              <a:t>cysteine</a:t>
            </a:r>
            <a:r>
              <a:rPr lang="en-US" dirty="0" smtClean="0"/>
              <a:t> biosynthesis pathway in </a:t>
            </a:r>
            <a:r>
              <a:rPr lang="en-US" dirty="0" err="1" smtClean="0"/>
              <a:t>Acidithiobacillus</a:t>
            </a:r>
            <a:r>
              <a:rPr lang="en-US" dirty="0" smtClean="0"/>
              <a:t> </a:t>
            </a:r>
            <a:r>
              <a:rPr lang="en-US" dirty="0" err="1" smtClean="0"/>
              <a:t>ferrooxidans</a:t>
            </a:r>
            <a:r>
              <a:rPr lang="en-US" dirty="0" smtClean="0"/>
              <a:t> in </a:t>
            </a:r>
            <a:r>
              <a:rPr lang="en-US" dirty="0" err="1" smtClean="0"/>
              <a:t>BioPAX</a:t>
            </a:r>
            <a:r>
              <a:rPr lang="en-US" dirty="0" smtClean="0"/>
              <a:t> level 2 format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ecocyc">
  <a:themeElements>
    <a:clrScheme name="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C0128"/>
      </a:hlink>
      <a:folHlink>
        <a:srgbClr val="8CF4EA"/>
      </a:folHlink>
    </a:clrScheme>
    <a:fontScheme name="ecocyc">
      <a:majorFont>
        <a:latin typeface="Stone Serif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lnDef>
  </a:objectDefaults>
  <a:extraClrSchemeLst>
    <a:extraClrScheme>
      <a:clrScheme name="ecocy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cy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ocyc">
  <a:themeElements>
    <a:clrScheme name="">
      <a:dk1>
        <a:srgbClr val="FFFFFF"/>
      </a:dk1>
      <a:lt1>
        <a:srgbClr val="FFFFFF"/>
      </a:lt1>
      <a:dk2>
        <a:srgbClr val="FAFD00"/>
      </a:dk2>
      <a:lt2>
        <a:srgbClr val="919191"/>
      </a:lt2>
      <a:accent1>
        <a:srgbClr val="618FFD"/>
      </a:accent1>
      <a:accent2>
        <a:srgbClr val="CECECE"/>
      </a:accent2>
      <a:accent3>
        <a:srgbClr val="FFFFFF"/>
      </a:accent3>
      <a:accent4>
        <a:srgbClr val="DADADA"/>
      </a:accent4>
      <a:accent5>
        <a:srgbClr val="B7C6FE"/>
      </a:accent5>
      <a:accent6>
        <a:srgbClr val="BABABA"/>
      </a:accent6>
      <a:hlink>
        <a:srgbClr val="FC0128"/>
      </a:hlink>
      <a:folHlink>
        <a:srgbClr val="8CF4EA"/>
      </a:folHlink>
    </a:clrScheme>
    <a:fontScheme name="ecocyc">
      <a:majorFont>
        <a:latin typeface="Stone Serif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charset="0"/>
          </a:defRPr>
        </a:defPPr>
      </a:lstStyle>
    </a:lnDef>
  </a:objectDefaults>
  <a:extraClrSchemeLst>
    <a:extraClrScheme>
      <a:clrScheme name="ecocy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ocy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ocy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1027</Words>
  <Application>Microsoft Macintosh PowerPoint</Application>
  <PresentationFormat>On-screen Show (4:3)</PresentationFormat>
  <Paragraphs>100</Paragraphs>
  <Slides>12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ecocyc</vt:lpstr>
      <vt:lpstr>1_ecocyc</vt:lpstr>
      <vt:lpstr>Web Services</vt:lpstr>
      <vt:lpstr>                   Kinds of Web Services</vt:lpstr>
      <vt:lpstr>Ptools-XML</vt:lpstr>
      <vt:lpstr>Ptools-XML Queries</vt:lpstr>
      <vt:lpstr>Ptools-XML Queries – API functions</vt:lpstr>
      <vt:lpstr>Ptools-XML – Example API Queries</vt:lpstr>
      <vt:lpstr>Ptools-XML – BioVelo Queries</vt:lpstr>
      <vt:lpstr>Ptools-XML – BioVelo Examples</vt:lpstr>
      <vt:lpstr>BioPAX</vt:lpstr>
      <vt:lpstr>Visualization-Based Web Services – Cellular Overview Diagram</vt:lpstr>
      <vt:lpstr>Visualization-Based Web Services – Pathway Diagrams</vt:lpstr>
      <vt:lpstr>Slide 12</vt:lpstr>
    </vt:vector>
  </TitlesOfParts>
  <Company>SRI International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Services</dc:title>
  <dc:creator>AIC Facility</dc:creator>
  <cp:lastModifiedBy>AIC Facility</cp:lastModifiedBy>
  <cp:revision>3</cp:revision>
  <dcterms:created xsi:type="dcterms:W3CDTF">2012-08-02T01:02:46Z</dcterms:created>
  <dcterms:modified xsi:type="dcterms:W3CDTF">2012-08-02T07:51:51Z</dcterms:modified>
</cp:coreProperties>
</file>